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61" r:id="rId5"/>
    <p:sldId id="262" r:id="rId6"/>
    <p:sldId id="263" r:id="rId7"/>
    <p:sldId id="265" r:id="rId8"/>
    <p:sldId id="264" r:id="rId9"/>
    <p:sldId id="258" r:id="rId10"/>
    <p:sldId id="267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88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1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02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49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29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74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16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98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45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85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03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C815D-C78E-4B4F-B409-708DE82A457E}" type="datetimeFigureOut">
              <a:rPr lang="fr-FR" smtClean="0"/>
              <a:t>13/06/2024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57C0-E503-4B06-BE47-E60F64E5C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93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entre.douleur.pedia@chu-bordeaux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37061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Centres d’évaluation et de traitement de la douleur pédiatrique Nouvelle Aquitaine</a:t>
            </a:r>
            <a:endParaRPr lang="fr-FR" dirty="0"/>
          </a:p>
        </p:txBody>
      </p:sp>
      <p:pic>
        <p:nvPicPr>
          <p:cNvPr id="4" name="Image 1" descr="Logo CHU-BDX-R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2465" cy="1370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524000" y="375821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Journée du REHSO</a:t>
            </a:r>
          </a:p>
          <a:p>
            <a:r>
              <a:rPr lang="fr-FR" dirty="0"/>
              <a:t>Vendredi 14 juin 2024</a:t>
            </a:r>
          </a:p>
          <a:p>
            <a:r>
              <a:rPr lang="fr-FR" dirty="0"/>
              <a:t>« Les parcours de soins de l’enfant/adolescent(e) en situation de douleur chronique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90500" y="5511990"/>
            <a:ext cx="7708900" cy="1096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Dr Sylvie Berciaud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CETD pédiatrique CHU de Bordeaux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Service douleur et médecine intégrative</a:t>
            </a:r>
          </a:p>
        </p:txBody>
      </p:sp>
    </p:spTree>
    <p:extLst>
      <p:ext uri="{BB962C8B-B14F-4D97-AF65-F5344CB8AC3E}">
        <p14:creationId xmlns:p14="http://schemas.microsoft.com/office/powerpoint/2010/main" val="2036957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Enfants adressés en SMR en 2023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Proposé 19 fois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12  ont acceptés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8 à </a:t>
            </a:r>
            <a:r>
              <a:rPr lang="fr-FR" dirty="0" err="1" smtClean="0"/>
              <a:t>Montpribat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2 à Bordeaux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1 au Centre de réadaptation d’Oléron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208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42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abellisation 2023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 smtClean="0"/>
              <a:t>labellisation centre pédiatrique pour la SDC de Poitiers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Labellisation centre pédiatrique </a:t>
            </a:r>
            <a:r>
              <a:rPr lang="fr-FR" dirty="0"/>
              <a:t>pour la SDC de </a:t>
            </a:r>
            <a:r>
              <a:rPr lang="fr-FR" dirty="0" smtClean="0"/>
              <a:t>Limoges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Labellisation centre pédiatrique pour la SDC de </a:t>
            </a:r>
            <a:r>
              <a:rPr lang="fr-FR" dirty="0" smtClean="0"/>
              <a:t>Bordeaux 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499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700" y="132179"/>
            <a:ext cx="11353800" cy="1325563"/>
          </a:xfrm>
        </p:spPr>
        <p:txBody>
          <a:bodyPr/>
          <a:lstStyle/>
          <a:p>
            <a:pPr algn="ctr"/>
            <a:r>
              <a:rPr lang="fr-FR" dirty="0" smtClean="0"/>
              <a:t>SDC pédiatrique Nouvelle Aquitaine en 2023 : financement ARS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7167" y="1685925"/>
            <a:ext cx="9241367" cy="4792134"/>
          </a:xfrm>
        </p:spPr>
        <p:txBody>
          <a:bodyPr>
            <a:normAutofit fontScale="92500" lnSpcReduction="20000"/>
          </a:bodyPr>
          <a:lstStyle/>
          <a:p>
            <a:r>
              <a:rPr lang="fr-FR" sz="3000" dirty="0" smtClean="0"/>
              <a:t>SDC Poitiers</a:t>
            </a:r>
          </a:p>
          <a:p>
            <a:pPr lvl="1"/>
            <a:r>
              <a:rPr lang="fr-FR" dirty="0" smtClean="0"/>
              <a:t>0,5 ETP médical</a:t>
            </a:r>
          </a:p>
          <a:p>
            <a:pPr lvl="1"/>
            <a:r>
              <a:rPr lang="fr-FR" dirty="0" smtClean="0"/>
              <a:t>1 ETP non médical</a:t>
            </a:r>
          </a:p>
          <a:p>
            <a:pPr lvl="1"/>
            <a:r>
              <a:rPr lang="fr-FR" dirty="0" smtClean="0"/>
              <a:t>0,25 ETP assistant médico administratif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sz="3000" dirty="0"/>
              <a:t>SDC Limoges </a:t>
            </a:r>
            <a:endParaRPr lang="fr-FR" sz="3000" dirty="0" smtClean="0"/>
          </a:p>
          <a:p>
            <a:pPr lvl="1"/>
            <a:r>
              <a:rPr lang="fr-FR" dirty="0" smtClean="0"/>
              <a:t>0,5 </a:t>
            </a:r>
            <a:r>
              <a:rPr lang="fr-FR" dirty="0"/>
              <a:t>ETP médical</a:t>
            </a:r>
          </a:p>
          <a:p>
            <a:pPr lvl="1"/>
            <a:r>
              <a:rPr lang="fr-FR" dirty="0" smtClean="0"/>
              <a:t>1 </a:t>
            </a:r>
            <a:r>
              <a:rPr lang="fr-FR" dirty="0"/>
              <a:t>ETP non médical</a:t>
            </a:r>
          </a:p>
          <a:p>
            <a:pPr lvl="1"/>
            <a:r>
              <a:rPr lang="fr-FR" dirty="0" smtClean="0"/>
              <a:t>0,25 </a:t>
            </a:r>
            <a:r>
              <a:rPr lang="fr-FR" dirty="0"/>
              <a:t>ETP assistant médico administratif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sz="3000" dirty="0" smtClean="0"/>
              <a:t>SDC Bordeaux</a:t>
            </a:r>
          </a:p>
          <a:p>
            <a:pPr lvl="1"/>
            <a:r>
              <a:rPr lang="fr-FR" dirty="0" smtClean="0"/>
              <a:t>1 ETP médical</a:t>
            </a:r>
          </a:p>
          <a:p>
            <a:pPr lvl="1"/>
            <a:r>
              <a:rPr lang="fr-FR" dirty="0" smtClean="0"/>
              <a:t>2 ETP non médical</a:t>
            </a:r>
          </a:p>
          <a:p>
            <a:pPr lvl="1"/>
            <a:r>
              <a:rPr lang="fr-FR" dirty="0" smtClean="0"/>
              <a:t>0,5 ETP assistant médico administratif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775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595" y="445143"/>
            <a:ext cx="4803315" cy="641285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11206" y="1147089"/>
            <a:ext cx="1954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>
                <a:solidFill>
                  <a:srgbClr val="7030A0"/>
                </a:solidFill>
              </a:rPr>
              <a:t>CETDp Poitiers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699910" y="3466905"/>
            <a:ext cx="207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>
                <a:solidFill>
                  <a:srgbClr val="0070C0"/>
                </a:solidFill>
              </a:rPr>
              <a:t>CETDp Limoges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298253" y="5565144"/>
            <a:ext cx="2256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CETDp Bordeaux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85299" y="377648"/>
            <a:ext cx="47396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</a:rPr>
              <a:t>Sectorisation </a:t>
            </a:r>
            <a:r>
              <a:rPr kumimoji="0" lang="fr-FR" sz="4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</a:rPr>
              <a:t>SDCp</a:t>
            </a:r>
            <a:endParaRPr kumimoji="0" lang="fr-FR" sz="4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kern="0" dirty="0" smtClean="0">
                <a:latin typeface="+mj-lt"/>
              </a:rPr>
              <a:t>Nouvelle Aquitaine</a:t>
            </a:r>
            <a:endParaRPr kumimoji="0" lang="fr-FR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690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CETDp</a:t>
            </a:r>
            <a:r>
              <a:rPr lang="fr-FR" dirty="0" smtClean="0"/>
              <a:t> CHU de Bordeaux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783" indent="-380990"/>
            <a:r>
              <a:rPr lang="fr-FR" dirty="0" smtClean="0"/>
              <a:t>Une équipe pluri professionnelle</a:t>
            </a:r>
          </a:p>
          <a:p>
            <a:pPr marL="1142983" lvl="1" indent="-380990"/>
            <a:r>
              <a:rPr lang="fr-FR" dirty="0" smtClean="0"/>
              <a:t>1 ETP PDE: Mme H. CAPDUPUY</a:t>
            </a:r>
          </a:p>
          <a:p>
            <a:pPr marL="761993" lvl="1" indent="0">
              <a:buNone/>
            </a:pPr>
            <a:endParaRPr lang="fr-FR" dirty="0" smtClean="0"/>
          </a:p>
          <a:p>
            <a:pPr marL="1142983" lvl="1" indent="-380990"/>
            <a:r>
              <a:rPr lang="fr-FR" dirty="0" smtClean="0"/>
              <a:t>1 ETP psychologue Mme A. RAYNAUD</a:t>
            </a:r>
          </a:p>
          <a:p>
            <a:pPr marL="761993" lvl="1" indent="0">
              <a:buNone/>
            </a:pPr>
            <a:endParaRPr lang="fr-FR" dirty="0" smtClean="0"/>
          </a:p>
          <a:p>
            <a:pPr marL="1142983" lvl="1" indent="-380990"/>
            <a:r>
              <a:rPr lang="fr-FR" dirty="0" smtClean="0"/>
              <a:t>0,75 ETP AMA : Mme G. MICHEL</a:t>
            </a:r>
          </a:p>
          <a:p>
            <a:pPr marL="761993" lvl="1" indent="0">
              <a:buNone/>
            </a:pPr>
            <a:endParaRPr lang="fr-FR" dirty="0" smtClean="0"/>
          </a:p>
          <a:p>
            <a:pPr marL="1142983" lvl="1" indent="-380990"/>
            <a:r>
              <a:rPr lang="fr-FR" dirty="0" smtClean="0"/>
              <a:t>1,2 ETP médical : </a:t>
            </a:r>
          </a:p>
          <a:p>
            <a:pPr marL="1600183" lvl="2" indent="-380990"/>
            <a:r>
              <a:rPr lang="fr-FR" dirty="0" smtClean="0"/>
              <a:t>Dr A. TIPHAINE</a:t>
            </a:r>
          </a:p>
          <a:p>
            <a:pPr marL="1600183" lvl="2" indent="-380990"/>
            <a:r>
              <a:rPr lang="fr-FR" dirty="0" smtClean="0"/>
              <a:t> Dr S. BERCIAUD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662" y="1825625"/>
            <a:ext cx="2288869" cy="215887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274" y="1285438"/>
            <a:ext cx="2510118" cy="188258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607" y="3168027"/>
            <a:ext cx="1526591" cy="271393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1466" y="4119440"/>
            <a:ext cx="1463260" cy="193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46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CETDp</a:t>
            </a:r>
            <a:r>
              <a:rPr lang="fr-FR" dirty="0" smtClean="0"/>
              <a:t> CHU de Bordeaux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4111"/>
          </a:xfrm>
        </p:spPr>
        <p:txBody>
          <a:bodyPr>
            <a:normAutofit fontScale="92500"/>
          </a:bodyPr>
          <a:lstStyle/>
          <a:p>
            <a:pPr marL="685783" indent="-380990"/>
            <a:r>
              <a:rPr lang="fr-FR" dirty="0" smtClean="0"/>
              <a:t>Accueil des enfants jusqu’à 18 ans qui présentent des douleurs chroniques quelle qu'en soit l’origine</a:t>
            </a:r>
          </a:p>
          <a:p>
            <a:pPr marL="685783" indent="-380990"/>
            <a:r>
              <a:rPr lang="fr-FR" dirty="0" smtClean="0"/>
              <a:t>Adressé par médecin de ville, hospitalier, structure, médecin ou infirmière scolaire </a:t>
            </a:r>
          </a:p>
          <a:p>
            <a:pPr marL="685783" indent="-380990"/>
            <a:r>
              <a:rPr lang="fr-FR" dirty="0" smtClean="0"/>
              <a:t>Envoie d’un questionnaire à retourner avec un courrier de synthèse</a:t>
            </a:r>
          </a:p>
          <a:p>
            <a:pPr marL="685783" indent="-380990"/>
            <a:r>
              <a:rPr lang="fr-FR" dirty="0" smtClean="0"/>
              <a:t>Délais première fois : environ 2 mois</a:t>
            </a:r>
          </a:p>
          <a:p>
            <a:pPr marL="685783" indent="-380990"/>
            <a:r>
              <a:rPr lang="fr-FR" dirty="0" smtClean="0"/>
              <a:t>En 2023 :</a:t>
            </a:r>
          </a:p>
          <a:p>
            <a:pPr marL="1142983" lvl="1" indent="-380990"/>
            <a:r>
              <a:rPr lang="fr-FR" dirty="0" smtClean="0"/>
              <a:t>File active 343 patients</a:t>
            </a:r>
          </a:p>
          <a:p>
            <a:pPr marL="1142983" lvl="1" indent="-380990"/>
            <a:r>
              <a:rPr lang="fr-FR" dirty="0" smtClean="0"/>
              <a:t>204 HDJ</a:t>
            </a:r>
          </a:p>
          <a:p>
            <a:pPr marL="1142983" lvl="1" indent="-380990"/>
            <a:r>
              <a:rPr lang="fr-FR" dirty="0" smtClean="0"/>
              <a:t>561 consultation médicales externes</a:t>
            </a:r>
          </a:p>
          <a:p>
            <a:pPr marL="1142983" lvl="1" indent="-380990"/>
            <a:r>
              <a:rPr lang="fr-FR" dirty="0" smtClean="0"/>
              <a:t>379 consultation PDE dont 99 TENS</a:t>
            </a:r>
          </a:p>
          <a:p>
            <a:pPr marL="1142983" lvl="1" indent="-380990"/>
            <a:r>
              <a:rPr lang="fr-FR" dirty="0" smtClean="0"/>
              <a:t>382 consultation psychologue</a:t>
            </a:r>
          </a:p>
        </p:txBody>
      </p:sp>
    </p:spTree>
    <p:extLst>
      <p:ext uri="{BB962C8B-B14F-4D97-AF65-F5344CB8AC3E}">
        <p14:creationId xmlns:p14="http://schemas.microsoft.com/office/powerpoint/2010/main" val="65650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CETDp</a:t>
            </a:r>
            <a:r>
              <a:rPr lang="fr-FR" dirty="0" smtClean="0"/>
              <a:t> CHU de Bordeaux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4111"/>
          </a:xfrm>
        </p:spPr>
        <p:txBody>
          <a:bodyPr>
            <a:normAutofit/>
          </a:bodyPr>
          <a:lstStyle/>
          <a:p>
            <a:pPr marL="685783" indent="-380990"/>
            <a:r>
              <a:rPr lang="fr-FR" dirty="0" smtClean="0"/>
              <a:t>Prise en soins en HDJ</a:t>
            </a:r>
          </a:p>
          <a:p>
            <a:pPr marL="1142983" lvl="1" indent="-380990"/>
            <a:r>
              <a:rPr lang="fr-FR" dirty="0" smtClean="0"/>
              <a:t>Évaluation pluri professionnelle</a:t>
            </a:r>
          </a:p>
          <a:p>
            <a:pPr marL="1142983" lvl="1" indent="-380990"/>
            <a:r>
              <a:rPr lang="fr-FR" dirty="0" smtClean="0"/>
              <a:t>Pose de patch de </a:t>
            </a:r>
            <a:r>
              <a:rPr lang="fr-FR" dirty="0" err="1" smtClean="0"/>
              <a:t>capsaïcine</a:t>
            </a:r>
            <a:endParaRPr lang="fr-FR" dirty="0" smtClean="0"/>
          </a:p>
          <a:p>
            <a:pPr marL="1142983" lvl="1" indent="-380990"/>
            <a:r>
              <a:rPr lang="fr-FR" dirty="0" smtClean="0"/>
              <a:t>Recherche cliniques (anti-CGRP)</a:t>
            </a:r>
          </a:p>
          <a:p>
            <a:pPr marL="1142983" lvl="1" indent="-380990"/>
            <a:r>
              <a:rPr lang="fr-FR" dirty="0" smtClean="0"/>
              <a:t>Éducation thérapeutique </a:t>
            </a:r>
          </a:p>
          <a:p>
            <a:pPr marL="761993" lvl="1" indent="0">
              <a:buNone/>
            </a:pPr>
            <a:endParaRPr lang="fr-FR" dirty="0" smtClean="0"/>
          </a:p>
          <a:p>
            <a:pPr marL="685783" indent="-380990"/>
            <a:r>
              <a:rPr lang="fr-FR" dirty="0" smtClean="0"/>
              <a:t>Prise en soins en consultation </a:t>
            </a:r>
          </a:p>
          <a:p>
            <a:pPr marL="1142983" lvl="1" indent="-380990"/>
            <a:r>
              <a:rPr lang="fr-FR" dirty="0" smtClean="0"/>
              <a:t>Infirmière puéricultrice (suivi, TENS, réflexologie)</a:t>
            </a:r>
          </a:p>
          <a:p>
            <a:pPr marL="1142983" lvl="1" indent="-380990"/>
            <a:r>
              <a:rPr lang="fr-FR" dirty="0" smtClean="0"/>
              <a:t>Psychologue (suivi, hypnose, prise en charge famille)</a:t>
            </a:r>
          </a:p>
          <a:p>
            <a:pPr marL="1142983" lvl="1" indent="-380990"/>
            <a:r>
              <a:rPr lang="fr-FR" dirty="0" smtClean="0"/>
              <a:t>Médicale (suivi, hypnose)</a:t>
            </a:r>
          </a:p>
          <a:p>
            <a:pPr marL="761993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20136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CETDp</a:t>
            </a:r>
            <a:r>
              <a:rPr lang="fr-FR" dirty="0" smtClean="0"/>
              <a:t> CHU de Bordeaux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61993" lvl="1" indent="0">
              <a:buNone/>
            </a:pPr>
            <a:endParaRPr lang="fr-FR" dirty="0" smtClean="0"/>
          </a:p>
          <a:p>
            <a:pPr marL="685783" indent="-380990"/>
            <a:r>
              <a:rPr lang="fr-FR" dirty="0" smtClean="0"/>
              <a:t>Programme d’éducation thérapeutique  </a:t>
            </a:r>
          </a:p>
          <a:p>
            <a:pPr marL="685783" indent="-380990"/>
            <a:r>
              <a:rPr lang="fr-FR" dirty="0" smtClean="0"/>
              <a:t>Réunion de synthèse pluri professionnelle (RSP) : après chaque première fois</a:t>
            </a:r>
            <a:r>
              <a:rPr lang="fr-FR" dirty="0"/>
              <a:t> </a:t>
            </a:r>
            <a:endParaRPr lang="fr-FR" dirty="0" smtClean="0"/>
          </a:p>
          <a:p>
            <a:pPr marL="685783" indent="-380990"/>
            <a:r>
              <a:rPr lang="fr-FR" dirty="0" smtClean="0"/>
              <a:t>Réunion de concertation pluri professionnelle (RCP) : </a:t>
            </a:r>
          </a:p>
          <a:p>
            <a:pPr marL="1142983" lvl="1" indent="-380990"/>
            <a:r>
              <a:rPr lang="fr-FR" dirty="0"/>
              <a:t>c</a:t>
            </a:r>
            <a:r>
              <a:rPr lang="fr-FR" dirty="0" smtClean="0"/>
              <a:t>as complexe</a:t>
            </a:r>
          </a:p>
          <a:p>
            <a:pPr marL="1142983" lvl="1" indent="-380990"/>
            <a:r>
              <a:rPr lang="fr-FR" dirty="0" smtClean="0"/>
              <a:t>de transition avec les centres adultes</a:t>
            </a:r>
          </a:p>
          <a:p>
            <a:pPr marL="1142983" lvl="1" indent="-380990"/>
            <a:r>
              <a:rPr lang="fr-FR" dirty="0" smtClean="0"/>
              <a:t>régionale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821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Création d’une RCP douleur chronique pédiatrique Nouvelle Aquitaine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838200" y="19399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Ouverte à toutes les SDC de Nouvelle Aquitaine</a:t>
            </a:r>
          </a:p>
          <a:p>
            <a:r>
              <a:rPr lang="fr-FR" dirty="0" smtClean="0"/>
              <a:t>Discussion pour l’ouvrir aux services de pédiatrie de </a:t>
            </a:r>
            <a:r>
              <a:rPr lang="fr-FR" smtClean="0"/>
              <a:t>Nouvelle Aquitaine</a:t>
            </a:r>
            <a:endParaRPr lang="fr-FR" dirty="0" smtClean="0"/>
          </a:p>
          <a:p>
            <a:r>
              <a:rPr lang="fr-FR" dirty="0" smtClean="0"/>
              <a:t>Présentation de dossier d’enfant de la naissance à 18ans quelque soit le type de douleur</a:t>
            </a:r>
          </a:p>
          <a:p>
            <a:r>
              <a:rPr lang="fr-FR" dirty="0" smtClean="0"/>
              <a:t>Envoyer en amont une fiche résumé à </a:t>
            </a:r>
            <a:r>
              <a:rPr lang="fr-FR" dirty="0" smtClean="0">
                <a:hlinkClick r:id="rId2"/>
              </a:rPr>
              <a:t>centre.douleur.pedia@chu-bordeaux.fr</a:t>
            </a:r>
            <a:endParaRPr lang="fr-FR" dirty="0" smtClean="0"/>
          </a:p>
          <a:p>
            <a:r>
              <a:rPr lang="fr-FR" dirty="0" smtClean="0"/>
              <a:t>Dates arrêtées pour l’année : </a:t>
            </a:r>
          </a:p>
          <a:p>
            <a:pPr lvl="1"/>
            <a:r>
              <a:rPr lang="fr-FR" dirty="0" smtClean="0"/>
              <a:t>Vendredi 18 octobre 2024 de 14h30-16h30</a:t>
            </a:r>
          </a:p>
          <a:p>
            <a:pPr lvl="1"/>
            <a:r>
              <a:rPr lang="fr-FR" dirty="0" smtClean="0"/>
              <a:t>Lundi 16 décembre 2024 de 14h30 à 16h30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6121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437</Words>
  <Application>Microsoft Office PowerPoint</Application>
  <PresentationFormat>Grand écran</PresentationFormat>
  <Paragraphs>93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Centres d’évaluation et de traitement de la douleur pédiatrique Nouvelle Aquitaine</vt:lpstr>
      <vt:lpstr>Labellisation 2023</vt:lpstr>
      <vt:lpstr>SDC pédiatrique Nouvelle Aquitaine en 2023 : financement ARS</vt:lpstr>
      <vt:lpstr>Présentation PowerPoint</vt:lpstr>
      <vt:lpstr>CETDp CHU de Bordeaux</vt:lpstr>
      <vt:lpstr>CETDp CHU de Bordeaux</vt:lpstr>
      <vt:lpstr>CETDp CHU de Bordeaux</vt:lpstr>
      <vt:lpstr>CETDp CHU de Bordeaux</vt:lpstr>
      <vt:lpstr>Création d’une RCP douleur chronique pédiatrique Nouvelle Aquitaine</vt:lpstr>
      <vt:lpstr>Enfants adressés en SMR en 2023</vt:lpstr>
      <vt:lpstr>Merci de votre attention</vt:lpstr>
    </vt:vector>
  </TitlesOfParts>
  <Company>CHU de Bordeaux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Centres d’évaluation et de traitement de la douleur pédiatrique Nouvelle Aquitaine</dc:title>
  <dc:creator>BERCIAUD Sylvie</dc:creator>
  <cp:lastModifiedBy>BERCIAUD Sylvie</cp:lastModifiedBy>
  <cp:revision>9</cp:revision>
  <dcterms:created xsi:type="dcterms:W3CDTF">2024-06-13T15:15:28Z</dcterms:created>
  <dcterms:modified xsi:type="dcterms:W3CDTF">2024-06-13T15:46:04Z</dcterms:modified>
</cp:coreProperties>
</file>