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9" r:id="rId4"/>
    <p:sldId id="260" r:id="rId5"/>
    <p:sldId id="267" r:id="rId6"/>
    <p:sldId id="263" r:id="rId7"/>
    <p:sldId id="264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4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FB6-CA4C-A7B4-A40F65B7E55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FB6-CA4C-A7B4-A40F65B7E55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FB6-CA4C-A7B4-A40F65B7E55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FB6-CA4C-A7B4-A40F65B7E55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FB6-CA4C-A7B4-A40F65B7E55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FB6-CA4C-A7B4-A40F65B7E55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FB6-CA4C-A7B4-A40F65B7E55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FB6-CA4C-A7B4-A40F65B7E55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Feuil1!$A$1:$A$8</c:f>
              <c:strCache>
                <c:ptCount val="8"/>
                <c:pt idx="0">
                  <c:v>abdominopelviennes</c:v>
                </c:pt>
                <c:pt idx="1">
                  <c:v>Autres</c:v>
                </c:pt>
                <c:pt idx="2">
                  <c:v>céphalées/migraines</c:v>
                </c:pt>
                <c:pt idx="3">
                  <c:v>musculo-squelettique</c:v>
                </c:pt>
                <c:pt idx="4">
                  <c:v>lomboradiculalgie</c:v>
                </c:pt>
                <c:pt idx="5">
                  <c:v>neuropathique centrale</c:v>
                </c:pt>
                <c:pt idx="6">
                  <c:v>osteoarticulaire</c:v>
                </c:pt>
                <c:pt idx="7">
                  <c:v>post-op</c:v>
                </c:pt>
              </c:strCache>
            </c:strRef>
          </c:cat>
          <c:val>
            <c:numRef>
              <c:f>Feuil1!$B$1:$B$8</c:f>
              <c:numCache>
                <c:formatCode>General</c:formatCode>
                <c:ptCount val="8"/>
                <c:pt idx="0">
                  <c:v>7</c:v>
                </c:pt>
                <c:pt idx="1">
                  <c:v>3</c:v>
                </c:pt>
                <c:pt idx="2">
                  <c:v>18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10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BB-4AFF-A294-F3FD196C601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791703855966965"/>
          <c:y val="0.19171816542492087"/>
          <c:w val="0.32344375751255311"/>
          <c:h val="0.586001321961894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386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290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8993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528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8364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217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283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945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855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852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735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459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70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5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076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9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608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FF6478-EEFD-4780-B12F-B776E9165D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SDC pédiatrique de Poitiers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249E3BE-0991-4EA6-B7BC-D138319465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Dr BLANC, Mme CHERIOUX IDE, Mr CADON Psychologue</a:t>
            </a:r>
          </a:p>
          <a:p>
            <a:r>
              <a:rPr lang="fr-FR" dirty="0"/>
              <a:t>14/06/2024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DBCC297-095B-48FF-8AF3-CB97C69217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042"/>
          <a:stretch/>
        </p:blipFill>
        <p:spPr>
          <a:xfrm>
            <a:off x="10883974" y="0"/>
            <a:ext cx="1291093" cy="182789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307594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62DDD5-95CD-440E-86C8-0C839D414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CREATION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49ABC1-6190-4704-A7AE-44BB6B670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Appel à projet de l’ARS pour la labellisation de centre de prise en charge de la douleur chronique pédiatrique</a:t>
            </a:r>
          </a:p>
          <a:p>
            <a:r>
              <a:rPr lang="fr-FR" dirty="0"/>
              <a:t>Dépôt du dossier en novembre 2022</a:t>
            </a:r>
          </a:p>
          <a:p>
            <a:r>
              <a:rPr lang="fr-FR" dirty="0"/>
              <a:t>Labellisation début 2023</a:t>
            </a:r>
          </a:p>
          <a:p>
            <a:r>
              <a:rPr lang="fr-FR" dirty="0"/>
              <a:t>Début de l’activité clinque le 02/11/2022 avec un médecin seul 0,5 ETP puis rejoint en septembre 2023 par un psychologue 0,5 ETP et en novembre 2023 par une infirmière 1 ETP</a:t>
            </a:r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8403C30-737E-4ADA-8DE0-C215AF43BF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042"/>
          <a:stretch/>
        </p:blipFill>
        <p:spPr>
          <a:xfrm>
            <a:off x="10883974" y="0"/>
            <a:ext cx="1291093" cy="182789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938674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BCC29B-6559-4455-9D15-D36D1E378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FONCTIONNEMENT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71909D-16BB-4D04-834F-A25CA1A59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Contact par parent ou médecin traitant :</a:t>
            </a:r>
          </a:p>
          <a:p>
            <a:pPr lvl="1"/>
            <a:r>
              <a:rPr lang="fr-FR" dirty="0"/>
              <a:t>Mail : </a:t>
            </a:r>
            <a:r>
              <a:rPr lang="fr-FR" dirty="0" err="1"/>
              <a:t>douleur.pediatrie@chu-poitiers.fr</a:t>
            </a:r>
            <a:endParaRPr lang="fr-FR" dirty="0"/>
          </a:p>
          <a:p>
            <a:pPr lvl="1"/>
            <a:r>
              <a:rPr lang="fr-FR" dirty="0"/>
              <a:t>Téléphone : 05.49.44.33.02</a:t>
            </a:r>
          </a:p>
          <a:p>
            <a:r>
              <a:rPr lang="fr-FR" dirty="0"/>
              <a:t>Demande du courrier du médecin traitant ou d’un médecin </a:t>
            </a:r>
            <a:r>
              <a:rPr lang="fr-FR" dirty="0" err="1"/>
              <a:t>adresseur</a:t>
            </a:r>
            <a:endParaRPr lang="fr-FR" dirty="0"/>
          </a:p>
          <a:p>
            <a:r>
              <a:rPr lang="fr-FR" dirty="0"/>
              <a:t>Envoi d’un questionnaire douleur ou questionnaire céphalées </a:t>
            </a:r>
          </a:p>
          <a:p>
            <a:r>
              <a:rPr lang="fr-FR" dirty="0"/>
              <a:t>À réception du courrier et du questionnaire rempli : RDV fixé</a:t>
            </a:r>
          </a:p>
          <a:p>
            <a:r>
              <a:rPr lang="fr-FR" dirty="0"/>
              <a:t>1 créneaux par semaine pour une consultation urgente</a:t>
            </a:r>
          </a:p>
          <a:p>
            <a:r>
              <a:rPr lang="fr-FR" dirty="0"/>
              <a:t>Délai de consultation :</a:t>
            </a:r>
          </a:p>
          <a:p>
            <a:pPr lvl="1"/>
            <a:r>
              <a:rPr lang="fr-FR" dirty="0"/>
              <a:t>Pour les 1ères fois : 2 mois</a:t>
            </a:r>
          </a:p>
          <a:p>
            <a:pPr lvl="1"/>
            <a:r>
              <a:rPr lang="fr-FR" dirty="0"/>
              <a:t>Pour les suivis : 1 semaine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6429174-D161-48F0-AF62-D2810A3DDD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042"/>
          <a:stretch/>
        </p:blipFill>
        <p:spPr>
          <a:xfrm>
            <a:off x="10883974" y="0"/>
            <a:ext cx="1291093" cy="182789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140822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8C5BD1-D39E-4F8A-930B-CA231A12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FONCTIONNEMENT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D8DE63-1209-4A57-B9ED-1340BEA37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Indication : douleurs &gt; 3 mois ou récurrente toutes localisations, toutes pathologies</a:t>
            </a:r>
          </a:p>
          <a:p>
            <a:r>
              <a:rPr lang="fr-FR" dirty="0"/>
              <a:t>1ère consultation 2h :  </a:t>
            </a:r>
          </a:p>
          <a:p>
            <a:pPr lvl="1"/>
            <a:r>
              <a:rPr lang="fr-FR" dirty="0"/>
              <a:t>Entretien parents-enfant</a:t>
            </a:r>
          </a:p>
          <a:p>
            <a:pPr lvl="1"/>
            <a:r>
              <a:rPr lang="fr-FR" dirty="0"/>
              <a:t>Entretien enfant seul s’il accepte</a:t>
            </a:r>
          </a:p>
          <a:p>
            <a:pPr lvl="1"/>
            <a:r>
              <a:rPr lang="fr-FR" dirty="0"/>
              <a:t>Réunion de synthèse pluriprofessionnelle </a:t>
            </a:r>
          </a:p>
          <a:p>
            <a:pPr lvl="1"/>
            <a:r>
              <a:rPr lang="fr-FR" dirty="0"/>
              <a:t>Restitution parents-enfants et proposition de prise en charge</a:t>
            </a:r>
          </a:p>
          <a:p>
            <a:r>
              <a:rPr lang="fr-FR" dirty="0"/>
              <a:t>Consultations de suivi médical 45 min :</a:t>
            </a:r>
          </a:p>
          <a:p>
            <a:pPr lvl="1"/>
            <a:r>
              <a:rPr lang="fr-FR" dirty="0"/>
              <a:t>enfant seul s’il est d’accord et fonction de l'âge, puis parents-enfant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948B724-32E3-4809-A6FE-39A5993393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042"/>
          <a:stretch/>
        </p:blipFill>
        <p:spPr>
          <a:xfrm>
            <a:off x="10883974" y="0"/>
            <a:ext cx="1291093" cy="182789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308684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8C5BD1-D39E-4F8A-930B-CA231A12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FONCTIONNEMENT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D8DE63-1209-4A57-B9ED-1340BEA37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Consultations infirmière : mise en place de </a:t>
            </a:r>
            <a:r>
              <a:rPr lang="fr-FR" dirty="0" err="1"/>
              <a:t>Tens</a:t>
            </a:r>
            <a:r>
              <a:rPr lang="fr-FR" dirty="0"/>
              <a:t>, suivi de </a:t>
            </a:r>
            <a:r>
              <a:rPr lang="fr-FR" dirty="0" err="1"/>
              <a:t>Tens</a:t>
            </a:r>
            <a:r>
              <a:rPr lang="fr-FR" dirty="0"/>
              <a:t>, évaluation intermédiaire entre 2 consultations médicales</a:t>
            </a:r>
          </a:p>
          <a:p>
            <a:r>
              <a:rPr lang="fr-FR" dirty="0"/>
              <a:t>Consultations psychologue : travail de la gestion des émotions</a:t>
            </a:r>
          </a:p>
          <a:p>
            <a:r>
              <a:rPr lang="fr-FR" dirty="0"/>
              <a:t>Réflexion en cours sur la mise en place d’un groupe d’enfants douloureux/migraineux</a:t>
            </a:r>
          </a:p>
          <a:p>
            <a:r>
              <a:rPr lang="fr-FR" dirty="0"/>
              <a:t>Avis dans les services de pédiatrie</a:t>
            </a:r>
          </a:p>
          <a:p>
            <a:r>
              <a:rPr lang="fr-FR" dirty="0"/>
              <a:t>Prise en charge en HDJ pour perfusions d’antalgiques, et en cours de développement pour la pose de patch de </a:t>
            </a:r>
            <a:r>
              <a:rPr lang="fr-FR" dirty="0" err="1"/>
              <a:t>Qtenza</a:t>
            </a:r>
            <a:r>
              <a:rPr lang="fr-FR" dirty="0"/>
              <a:t> (en coordination avec la CETD adulte)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948B724-32E3-4809-A6FE-39A5993393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042"/>
          <a:stretch/>
        </p:blipFill>
        <p:spPr>
          <a:xfrm>
            <a:off x="10883974" y="0"/>
            <a:ext cx="1291093" cy="182789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643788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48FC94-AC63-48AA-882C-0CA65014F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FONCTIONNEMENT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7C1B0A-4F32-4EC9-BB83-6542CA1BD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64907"/>
          </a:xfrm>
        </p:spPr>
        <p:txBody>
          <a:bodyPr>
            <a:normAutofit/>
          </a:bodyPr>
          <a:lstStyle/>
          <a:p>
            <a:r>
              <a:rPr lang="fr-FR" dirty="0"/>
              <a:t>Participation au CLUD : création et mise à jour de protocoles, gestion des effets indésirables dans le domaine de la douleur</a:t>
            </a:r>
          </a:p>
          <a:p>
            <a:r>
              <a:rPr lang="fr-FR" dirty="0"/>
              <a:t>Actions de formation :</a:t>
            </a:r>
          </a:p>
          <a:p>
            <a:pPr lvl="1"/>
            <a:r>
              <a:rPr lang="fr-FR" dirty="0"/>
              <a:t>Interne : paramédicaux, internes de pédiatrie</a:t>
            </a:r>
          </a:p>
          <a:p>
            <a:pPr lvl="1"/>
            <a:r>
              <a:rPr lang="fr-FR" dirty="0"/>
              <a:t>Externe : présentation dans des congres, FMC</a:t>
            </a:r>
          </a:p>
          <a:p>
            <a:r>
              <a:rPr lang="fr-FR" dirty="0"/>
              <a:t>Participation à la recherche : actuellement 1 patient inclus par le centre dans l’expérimentation cannabis</a:t>
            </a:r>
          </a:p>
          <a:p>
            <a:r>
              <a:rPr lang="fr-FR" dirty="0"/>
              <a:t>Sur le plan régional :</a:t>
            </a:r>
          </a:p>
          <a:p>
            <a:pPr lvl="1"/>
            <a:r>
              <a:rPr lang="fr-FR" dirty="0"/>
              <a:t>RCP inter régionale de douleur chronique pédiatrique/3 mois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1896F6C-46EE-46BA-A3C4-1FD21BFDB4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042"/>
          <a:stretch/>
        </p:blipFill>
        <p:spPr>
          <a:xfrm>
            <a:off x="10883974" y="0"/>
            <a:ext cx="1291093" cy="182789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254105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8A8E3E-CB22-420C-9C9D-0BB28F2C4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ACTIVITE 2023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71986D-13F6-4D47-9874-F126A13F8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42 patients, 87 consultations</a:t>
            </a:r>
          </a:p>
          <a:p>
            <a:r>
              <a:rPr lang="fr-FR" dirty="0"/>
              <a:t>23 téléconsultations pour 6 patients (déjà vus au moins 1 fois en présentiel)</a:t>
            </a:r>
          </a:p>
          <a:p>
            <a:r>
              <a:rPr lang="fr-FR" dirty="0"/>
              <a:t>Sur les 42 patients :</a:t>
            </a:r>
          </a:p>
          <a:p>
            <a:pPr lvl="1"/>
            <a:r>
              <a:rPr lang="fr-FR" dirty="0"/>
              <a:t>2 venant du 16</a:t>
            </a:r>
          </a:p>
          <a:p>
            <a:pPr lvl="1"/>
            <a:r>
              <a:rPr lang="fr-FR" dirty="0"/>
              <a:t>5 venant du 17</a:t>
            </a:r>
          </a:p>
          <a:p>
            <a:pPr lvl="1"/>
            <a:r>
              <a:rPr lang="fr-FR" dirty="0"/>
              <a:t>6 venant du 79</a:t>
            </a:r>
          </a:p>
          <a:p>
            <a:pPr lvl="1"/>
            <a:r>
              <a:rPr lang="fr-FR" dirty="0"/>
              <a:t>28 venant du 86</a:t>
            </a:r>
          </a:p>
          <a:p>
            <a:pPr lvl="1"/>
            <a:r>
              <a:rPr lang="fr-FR" dirty="0"/>
              <a:t>1 venant du 92 (mais en internat dans le 86)</a:t>
            </a:r>
          </a:p>
          <a:p>
            <a:r>
              <a:rPr lang="fr-FR" dirty="0"/>
              <a:t>1 à 6 consultation par patient, le plus souvent 2-3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14794AB-7060-49EA-B905-80DA2E8290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042"/>
          <a:stretch/>
        </p:blipFill>
        <p:spPr>
          <a:xfrm>
            <a:off x="10883974" y="0"/>
            <a:ext cx="1291093" cy="182789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059308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3E4903-500D-4B29-9EE3-477696FE6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ACTIVITE 2023</a:t>
            </a: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438F3029-072D-4385-9AFB-7B99603D7F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5544953"/>
              </p:ext>
            </p:extLst>
          </p:nvPr>
        </p:nvGraphicFramePr>
        <p:xfrm>
          <a:off x="80454" y="1389888"/>
          <a:ext cx="9539034" cy="4986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90905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293</TotalTime>
  <Words>422</Words>
  <Application>Microsoft Macintosh PowerPoint</Application>
  <PresentationFormat>Grand écran</PresentationFormat>
  <Paragraphs>53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Facette</vt:lpstr>
      <vt:lpstr>SDC pédiatrique de Poitiers</vt:lpstr>
      <vt:lpstr>CREATION</vt:lpstr>
      <vt:lpstr>FONCTIONNEMENT</vt:lpstr>
      <vt:lpstr>FONCTIONNEMENT</vt:lpstr>
      <vt:lpstr>FONCTIONNEMENT</vt:lpstr>
      <vt:lpstr>FONCTIONNEMENT</vt:lpstr>
      <vt:lpstr>ACTIVITE 2023</vt:lpstr>
      <vt:lpstr>ACTIVITE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SDC pédiatrique de Poitiers</dc:title>
  <dc:creator>BLANC Laurence</dc:creator>
  <cp:lastModifiedBy>Laurence BLANC</cp:lastModifiedBy>
  <cp:revision>24</cp:revision>
  <dcterms:created xsi:type="dcterms:W3CDTF">2023-09-01T16:17:12Z</dcterms:created>
  <dcterms:modified xsi:type="dcterms:W3CDTF">2024-06-13T16:55:04Z</dcterms:modified>
</cp:coreProperties>
</file>