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60" r:id="rId6"/>
    <p:sldId id="259" r:id="rId7"/>
    <p:sldId id="261" r:id="rId8"/>
    <p:sldId id="262" r:id="rId9"/>
    <p:sldId id="264" r:id="rId10"/>
    <p:sldId id="265" r:id="rId11"/>
    <p:sldId id="272" r:id="rId12"/>
    <p:sldId id="271" r:id="rId13"/>
    <p:sldId id="266" r:id="rId14"/>
    <p:sldId id="267" r:id="rId15"/>
    <p:sldId id="268" r:id="rId16"/>
    <p:sldId id="269" r:id="rId17"/>
    <p:sldId id="270" r:id="rId18"/>
    <p:sldId id="273" r:id="rId19"/>
    <p:sldId id="274" r:id="rId20"/>
    <p:sldId id="275" r:id="rId21"/>
    <p:sldId id="277"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ECF67-777A-456A-97D3-898E704342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75A713B-A787-4B39-8B68-9E92D2A66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95991F-A5B9-435C-B1BF-24271598008D}"/>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5" name="Espace réservé du pied de page 4">
            <a:extLst>
              <a:ext uri="{FF2B5EF4-FFF2-40B4-BE49-F238E27FC236}">
                <a16:creationId xmlns:a16="http://schemas.microsoft.com/office/drawing/2014/main" id="{B3E514E4-40DD-4336-AEAB-70379E2B2D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3E8512-0BAD-4CF1-A6F2-E1A24DDE0EB1}"/>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91220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5690F-DB25-41AD-8B46-D4B57C4FDFD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DA199D-9F20-42C5-9124-DF0C8F7CB3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6237DC-79B7-4CF8-92DC-37FFC570D7A2}"/>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5" name="Espace réservé du pied de page 4">
            <a:extLst>
              <a:ext uri="{FF2B5EF4-FFF2-40B4-BE49-F238E27FC236}">
                <a16:creationId xmlns:a16="http://schemas.microsoft.com/office/drawing/2014/main" id="{6A6ACC1C-B865-46EB-9199-986EFF9A69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47395C-DD29-4E4C-96F4-D99A35892AE2}"/>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400838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4387A38-5023-4DD7-900B-2C24F52B64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D289A35-2AFA-441C-A776-0F21E0F80A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5847A4-F903-48BE-A02A-B9815053DBA6}"/>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5" name="Espace réservé du pied de page 4">
            <a:extLst>
              <a:ext uri="{FF2B5EF4-FFF2-40B4-BE49-F238E27FC236}">
                <a16:creationId xmlns:a16="http://schemas.microsoft.com/office/drawing/2014/main" id="{3B39BAE0-AB0A-4C55-BA5F-E42E68619C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8E859F-AF3C-48E3-AF6A-5252EF4E34EF}"/>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258254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121889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3607992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405540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52090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162284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324763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2258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48084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657F9-B683-41BB-BAE8-0822438735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3A763A-CCA5-4672-B63B-12947B30B8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CF5EDB-3A44-4485-865F-474F7E585A53}"/>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5" name="Espace réservé du pied de page 4">
            <a:extLst>
              <a:ext uri="{FF2B5EF4-FFF2-40B4-BE49-F238E27FC236}">
                <a16:creationId xmlns:a16="http://schemas.microsoft.com/office/drawing/2014/main" id="{CF3D2D94-8E6C-4E80-A2FD-B91B179A73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3C5A51-6AD8-48B4-A47F-EE5C4BA1DD59}"/>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1870897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322607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203886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1FBF87-9781-9C4A-A263-2199899279C2}"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4A51E-C513-3149-A29E-2D351F99AF7F}" type="slidenum">
              <a:rPr lang="fr-FR" smtClean="0"/>
              <a:pPr/>
              <a:t>‹N°›</a:t>
            </a:fld>
            <a:endParaRPr lang="fr-FR"/>
          </a:p>
        </p:txBody>
      </p:sp>
    </p:spTree>
    <p:extLst>
      <p:ext uri="{BB962C8B-B14F-4D97-AF65-F5344CB8AC3E}">
        <p14:creationId xmlns:p14="http://schemas.microsoft.com/office/powerpoint/2010/main" val="171036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3BC18-5C05-4929-96E9-08C37E1A9B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9E1E7FE-78E7-478F-89A7-BCD5CB87AF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BA5223-E197-4A4C-935A-159FC590A046}"/>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5" name="Espace réservé du pied de page 4">
            <a:extLst>
              <a:ext uri="{FF2B5EF4-FFF2-40B4-BE49-F238E27FC236}">
                <a16:creationId xmlns:a16="http://schemas.microsoft.com/office/drawing/2014/main" id="{99800BF8-A28A-4908-B0D1-278403D507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AB090D-4FE4-4152-BB27-52E1692C8A80}"/>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327102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D9EE0-4722-4AD6-BCD1-E4788DE920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39DE4F-0394-4EF7-8E75-2C0314D299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1F0172-FD8F-470E-9BA1-572CFD4A4B6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8CD7E9D-A621-4681-BB16-A5AB9DF13DE5}"/>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6" name="Espace réservé du pied de page 5">
            <a:extLst>
              <a:ext uri="{FF2B5EF4-FFF2-40B4-BE49-F238E27FC236}">
                <a16:creationId xmlns:a16="http://schemas.microsoft.com/office/drawing/2014/main" id="{381AF572-8F16-413A-8A5C-FA1AE2C72E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684E8F-0D12-48EC-8D73-B18CD776E161}"/>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240722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E53BB-A05E-4BD1-A3D5-5A22CDD4884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E06030-B736-4246-8A41-A271D6282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8753E7-A090-4B90-BFDC-2FFC64126D0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5C6898B-A7B0-44F2-B875-DDDD25814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C5E2117-A051-43EC-BE31-B9FA75B6BF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CF641E2-3B19-4E01-A2A9-CA778E19E404}"/>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8" name="Espace réservé du pied de page 7">
            <a:extLst>
              <a:ext uri="{FF2B5EF4-FFF2-40B4-BE49-F238E27FC236}">
                <a16:creationId xmlns:a16="http://schemas.microsoft.com/office/drawing/2014/main" id="{6A54D2BA-5A76-42A7-986E-099493057B5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4608DB8-935A-41CF-8C84-59002018EF58}"/>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9700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2139A-CAC1-46E6-8FBF-BE0B4421F2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9C54E2C-C54D-44C6-822A-D995DE062B56}"/>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4" name="Espace réservé du pied de page 3">
            <a:extLst>
              <a:ext uri="{FF2B5EF4-FFF2-40B4-BE49-F238E27FC236}">
                <a16:creationId xmlns:a16="http://schemas.microsoft.com/office/drawing/2014/main" id="{9372A5DE-34A9-446D-963A-74D514012EA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ABD03D-F3A6-4E06-8ED1-E828941521D9}"/>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275921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425FD9-A5D5-4D3E-8828-1CCB2C1E570C}"/>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3" name="Espace réservé du pied de page 2">
            <a:extLst>
              <a:ext uri="{FF2B5EF4-FFF2-40B4-BE49-F238E27FC236}">
                <a16:creationId xmlns:a16="http://schemas.microsoft.com/office/drawing/2014/main" id="{8D4A01EB-0879-4D85-95E5-AE132115D3D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30EDBA-A533-447E-ADD4-41A9A64C2FD2}"/>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369523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E73052-AA06-42F8-BCE8-2B21CD9E23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9F8ABC0-E11B-4E8A-836D-5C0C85E1F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FA0C401-EBAA-4506-ABFC-A3BA2EB27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80A6AC-F011-4620-951B-36B84AC9D11C}"/>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6" name="Espace réservé du pied de page 5">
            <a:extLst>
              <a:ext uri="{FF2B5EF4-FFF2-40B4-BE49-F238E27FC236}">
                <a16:creationId xmlns:a16="http://schemas.microsoft.com/office/drawing/2014/main" id="{708ABB56-D1CE-4B4C-820C-E066BA6CA3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DAE170-BEFA-4EC3-B015-54180E02EB0F}"/>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401145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1C3D1-01F7-4F4A-B542-3024EEF82A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0F898A2-7A81-469C-B9A2-E7BDC7206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83E8E19-A6DC-460A-A111-D5462D87A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D4150B-2325-43F2-8086-475A9731C64B}"/>
              </a:ext>
            </a:extLst>
          </p:cNvPr>
          <p:cNvSpPr>
            <a:spLocks noGrp="1"/>
          </p:cNvSpPr>
          <p:nvPr>
            <p:ph type="dt" sz="half" idx="10"/>
          </p:nvPr>
        </p:nvSpPr>
        <p:spPr/>
        <p:txBody>
          <a:bodyPr/>
          <a:lstStyle/>
          <a:p>
            <a:fld id="{09E09BA5-EB5B-4FC5-9F90-A1AAC91622C5}" type="datetimeFigureOut">
              <a:rPr lang="fr-FR" smtClean="0"/>
              <a:t>17/11/2023</a:t>
            </a:fld>
            <a:endParaRPr lang="fr-FR"/>
          </a:p>
        </p:txBody>
      </p:sp>
      <p:sp>
        <p:nvSpPr>
          <p:cNvPr id="6" name="Espace réservé du pied de page 5">
            <a:extLst>
              <a:ext uri="{FF2B5EF4-FFF2-40B4-BE49-F238E27FC236}">
                <a16:creationId xmlns:a16="http://schemas.microsoft.com/office/drawing/2014/main" id="{92227343-7B42-44D9-8B2D-2F843B55FC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48FBFF-3C01-4FB6-9769-46E0D7107E02}"/>
              </a:ext>
            </a:extLst>
          </p:cNvPr>
          <p:cNvSpPr>
            <a:spLocks noGrp="1"/>
          </p:cNvSpPr>
          <p:nvPr>
            <p:ph type="sldNum" sz="quarter" idx="12"/>
          </p:nvPr>
        </p:nvSpPr>
        <p:spPr/>
        <p:txBody>
          <a:bodyPr/>
          <a:lstStyle/>
          <a:p>
            <a:fld id="{AEE22611-8558-4093-96B3-BC536FCE6193}" type="slidenum">
              <a:rPr lang="fr-FR" smtClean="0"/>
              <a:t>‹N°›</a:t>
            </a:fld>
            <a:endParaRPr lang="fr-FR"/>
          </a:p>
        </p:txBody>
      </p:sp>
    </p:spTree>
    <p:extLst>
      <p:ext uri="{BB962C8B-B14F-4D97-AF65-F5344CB8AC3E}">
        <p14:creationId xmlns:p14="http://schemas.microsoft.com/office/powerpoint/2010/main" val="55755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1D0734-109C-4AAF-8E71-470D3FE52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2C9BB3-B0D6-4900-9F69-EB794A3DC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F017BC-C14D-4DB6-92D0-3BDBCCAD0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09BA5-EB5B-4FC5-9F90-A1AAC91622C5}" type="datetimeFigureOut">
              <a:rPr lang="fr-FR" smtClean="0"/>
              <a:t>17/11/2023</a:t>
            </a:fld>
            <a:endParaRPr lang="fr-FR"/>
          </a:p>
        </p:txBody>
      </p:sp>
      <p:sp>
        <p:nvSpPr>
          <p:cNvPr id="5" name="Espace réservé du pied de page 4">
            <a:extLst>
              <a:ext uri="{FF2B5EF4-FFF2-40B4-BE49-F238E27FC236}">
                <a16:creationId xmlns:a16="http://schemas.microsoft.com/office/drawing/2014/main" id="{1F606802-C7AC-4CF8-8873-54D929191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3A17A03-0A7B-41D2-81F3-9D91F1722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22611-8558-4093-96B3-BC536FCE6193}" type="slidenum">
              <a:rPr lang="fr-FR" smtClean="0"/>
              <a:t>‹N°›</a:t>
            </a:fld>
            <a:endParaRPr lang="fr-FR"/>
          </a:p>
        </p:txBody>
      </p:sp>
    </p:spTree>
    <p:extLst>
      <p:ext uri="{BB962C8B-B14F-4D97-AF65-F5344CB8AC3E}">
        <p14:creationId xmlns:p14="http://schemas.microsoft.com/office/powerpoint/2010/main" val="453278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BF87-9781-9C4A-A263-2199899279C2}" type="datetimeFigureOut">
              <a:rPr lang="fr-FR" smtClean="0"/>
              <a:pPr/>
              <a:t>17/11/2023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4A51E-C513-3149-A29E-2D351F99AF7F}" type="slidenum">
              <a:rPr lang="fr-FR" smtClean="0"/>
              <a:pPr/>
              <a:t>‹N°›</a:t>
            </a:fld>
            <a:endParaRPr lang="fr-FR"/>
          </a:p>
        </p:txBody>
      </p:sp>
    </p:spTree>
    <p:extLst>
      <p:ext uri="{BB962C8B-B14F-4D97-AF65-F5344CB8AC3E}">
        <p14:creationId xmlns:p14="http://schemas.microsoft.com/office/powerpoint/2010/main" val="3977905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REHSO</a:t>
            </a:r>
          </a:p>
        </p:txBody>
      </p:sp>
      <p:sp>
        <p:nvSpPr>
          <p:cNvPr id="3" name="Sous-titre 2"/>
          <p:cNvSpPr>
            <a:spLocks noGrp="1"/>
          </p:cNvSpPr>
          <p:nvPr>
            <p:ph type="subTitle" idx="1"/>
          </p:nvPr>
        </p:nvSpPr>
        <p:spPr>
          <a:xfrm>
            <a:off x="164892" y="3743170"/>
            <a:ext cx="11692328" cy="2432779"/>
          </a:xfrm>
        </p:spPr>
        <p:txBody>
          <a:bodyPr>
            <a:normAutofit fontScale="85000" lnSpcReduction="10000"/>
          </a:bodyPr>
          <a:lstStyle/>
          <a:p>
            <a:r>
              <a:rPr lang="fr-FR" sz="4800" dirty="0">
                <a:solidFill>
                  <a:schemeClr val="tx1"/>
                </a:solidFill>
              </a:rPr>
              <a:t>Parcours de l’enfant en situation de handicap moteur en 2023</a:t>
            </a:r>
          </a:p>
          <a:p>
            <a:r>
              <a:rPr lang="fr-FR" dirty="0"/>
              <a:t>Dr Emmanuelle FLEURENCE APF France handicap – Pôle Enfance Jeunesse 44</a:t>
            </a:r>
          </a:p>
          <a:p>
            <a:r>
              <a:rPr lang="fr-FR" dirty="0"/>
              <a:t>Dr Elisabeth JASPER – SMR pédiatrique Korian </a:t>
            </a:r>
            <a:r>
              <a:rPr lang="fr-FR" dirty="0" err="1"/>
              <a:t>Montpribat</a:t>
            </a:r>
            <a:endParaRPr lang="fr-FR" dirty="0"/>
          </a:p>
        </p:txBody>
      </p:sp>
      <p:pic>
        <p:nvPicPr>
          <p:cNvPr id="4" name="Image 3" descr="rehso3.jpg"/>
          <p:cNvPicPr>
            <a:picLocks noChangeAspect="1"/>
          </p:cNvPicPr>
          <p:nvPr/>
        </p:nvPicPr>
        <p:blipFill>
          <a:blip r:embed="rId2"/>
          <a:stretch>
            <a:fillRect/>
          </a:stretch>
        </p:blipFill>
        <p:spPr>
          <a:xfrm>
            <a:off x="3624705" y="57021"/>
            <a:ext cx="4942590" cy="35073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Enfance 6-12 ans</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584617" y="1825625"/>
            <a:ext cx="11227632" cy="4667250"/>
          </a:xfrm>
        </p:spPr>
        <p:txBody>
          <a:bodyPr>
            <a:normAutofit/>
          </a:bodyPr>
          <a:lstStyle/>
          <a:p>
            <a:pPr marL="0" indent="0">
              <a:buNone/>
            </a:pPr>
            <a:endParaRPr lang="fr-FR" dirty="0"/>
          </a:p>
          <a:p>
            <a:pPr marL="0" indent="0">
              <a:buNone/>
            </a:pPr>
            <a:r>
              <a:rPr lang="fr-FR" dirty="0"/>
              <a:t>Août/Sept 2021 : audition de la France/CDPH des Nations Unies.</a:t>
            </a:r>
          </a:p>
          <a:p>
            <a:pPr marL="0" indent="0">
              <a:buNone/>
            </a:pPr>
            <a:r>
              <a:rPr lang="fr-FR" dirty="0"/>
              <a:t>Conséquences -&gt; lutte contre la discrimination/handicap, école inclusive, transformation de l’offre médicosociale.</a:t>
            </a:r>
          </a:p>
          <a:p>
            <a:pPr marL="0" indent="0">
              <a:buNone/>
            </a:pPr>
            <a:r>
              <a:rPr lang="fr-FR" dirty="0"/>
              <a:t>Février 2022 : rapport Piveteau. Remplacer la dichotomie service à domicile/établissement et mettre en œuvre le pouvoir d’agir de chaque PSH.</a:t>
            </a:r>
          </a:p>
          <a:p>
            <a:pPr marL="0" indent="0">
              <a:buNone/>
            </a:pPr>
            <a:r>
              <a:rPr lang="fr-FR" dirty="0"/>
              <a:t>Septembre 2022 : directives de la CDPH de l’ONU -&gt; désinstitutionalisation.</a:t>
            </a:r>
          </a:p>
          <a:p>
            <a:pPr marL="0" indent="0">
              <a:buNone/>
            </a:pPr>
            <a:r>
              <a:rPr lang="fr-FR" dirty="0"/>
              <a:t>Avril 2023 : CNH. « La désinstitutionalisation s’impose à nous ». Solutions nouvelles, transformation des EMS en plateformes de services coordonnées en appui au droit commun.</a:t>
            </a:r>
          </a:p>
        </p:txBody>
      </p:sp>
    </p:spTree>
    <p:extLst>
      <p:ext uri="{BB962C8B-B14F-4D97-AF65-F5344CB8AC3E}">
        <p14:creationId xmlns:p14="http://schemas.microsoft.com/office/powerpoint/2010/main" val="105652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Enfance 6-12 ans</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5257800" cy="4667250"/>
          </a:xfrm>
        </p:spPr>
        <p:txBody>
          <a:bodyPr>
            <a:normAutofit/>
          </a:bodyPr>
          <a:lstStyle/>
          <a:p>
            <a:pPr marL="0" indent="0">
              <a:buNone/>
            </a:pPr>
            <a:r>
              <a:rPr lang="fr-FR" sz="2800" b="1" dirty="0">
                <a:solidFill>
                  <a:schemeClr val="accent2"/>
                </a:solidFill>
              </a:rPr>
              <a:t>Aujourd’hui</a:t>
            </a:r>
          </a:p>
          <a:p>
            <a:pPr>
              <a:buFontTx/>
              <a:buChar char="-"/>
            </a:pPr>
            <a:r>
              <a:rPr lang="fr-FR" dirty="0"/>
              <a:t>Soins libéraux    </a:t>
            </a:r>
            <a:r>
              <a:rPr lang="fr-FR" b="1" dirty="0"/>
              <a:t>OU</a:t>
            </a:r>
          </a:p>
          <a:p>
            <a:pPr>
              <a:buFontTx/>
              <a:buChar char="-"/>
            </a:pPr>
            <a:r>
              <a:rPr lang="fr-FR" dirty="0"/>
              <a:t>Accompagnement</a:t>
            </a:r>
          </a:p>
          <a:p>
            <a:pPr marL="0" indent="0">
              <a:buNone/>
            </a:pPr>
            <a:r>
              <a:rPr lang="fr-FR" dirty="0"/>
              <a:t>médicosocial spécialisé : </a:t>
            </a:r>
          </a:p>
          <a:p>
            <a:r>
              <a:rPr lang="fr-FR" dirty="0"/>
              <a:t>SESSAD</a:t>
            </a:r>
          </a:p>
          <a:p>
            <a:r>
              <a:rPr lang="fr-FR" dirty="0"/>
              <a:t>IEM UE/UEE</a:t>
            </a:r>
          </a:p>
          <a:p>
            <a:r>
              <a:rPr lang="fr-FR" dirty="0"/>
              <a:t>EEAP UE/UEE</a:t>
            </a:r>
          </a:p>
          <a:p>
            <a:r>
              <a:rPr lang="fr-FR" dirty="0"/>
              <a:t>PCPE (disparité nationale)</a:t>
            </a:r>
          </a:p>
        </p:txBody>
      </p:sp>
      <p:sp>
        <p:nvSpPr>
          <p:cNvPr id="16" name="Espace réservé du contenu 1">
            <a:extLst>
              <a:ext uri="{FF2B5EF4-FFF2-40B4-BE49-F238E27FC236}">
                <a16:creationId xmlns:a16="http://schemas.microsoft.com/office/drawing/2014/main" id="{D173F0EF-2B48-4B80-A7D6-3E679951B2EF}"/>
              </a:ext>
            </a:extLst>
          </p:cNvPr>
          <p:cNvSpPr txBox="1">
            <a:spLocks/>
          </p:cNvSpPr>
          <p:nvPr/>
        </p:nvSpPr>
        <p:spPr>
          <a:xfrm>
            <a:off x="6096000" y="1825625"/>
            <a:ext cx="5257800" cy="46672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accent2"/>
                </a:solidFill>
              </a:rPr>
              <a:t>Demain</a:t>
            </a:r>
          </a:p>
          <a:p>
            <a:pPr>
              <a:buFontTx/>
              <a:buChar char="-"/>
            </a:pPr>
            <a:r>
              <a:rPr lang="fr-FR" dirty="0"/>
              <a:t>Soins libéraux      </a:t>
            </a:r>
            <a:r>
              <a:rPr lang="fr-FR" b="1" dirty="0"/>
              <a:t>ET  </a:t>
            </a:r>
          </a:p>
          <a:p>
            <a:pPr>
              <a:buFontTx/>
              <a:buChar char="-"/>
            </a:pPr>
            <a:r>
              <a:rPr lang="fr-FR" dirty="0"/>
              <a:t>Accompagnement</a:t>
            </a:r>
          </a:p>
          <a:p>
            <a:pPr marL="0" indent="0">
              <a:buFont typeface="Arial" panose="020B0604020202020204" pitchFamily="34" charset="0"/>
              <a:buNone/>
            </a:pPr>
            <a:r>
              <a:rPr lang="fr-FR" dirty="0"/>
              <a:t>médicosocial spécialisé de </a:t>
            </a:r>
            <a:r>
              <a:rPr lang="fr-FR" b="1" dirty="0"/>
              <a:t>proximité</a:t>
            </a:r>
            <a:r>
              <a:rPr lang="fr-FR" dirty="0"/>
              <a:t> : </a:t>
            </a:r>
          </a:p>
          <a:p>
            <a:r>
              <a:rPr lang="fr-FR" dirty="0"/>
              <a:t>Accompagnement individuel</a:t>
            </a:r>
          </a:p>
          <a:p>
            <a:r>
              <a:rPr lang="fr-FR" dirty="0"/>
              <a:t>Accompagnement collectif de jour</a:t>
            </a:r>
          </a:p>
          <a:p>
            <a:r>
              <a:rPr lang="fr-FR" dirty="0"/>
              <a:t>Hébergement (ASE, répit, autonomisation)</a:t>
            </a:r>
          </a:p>
        </p:txBody>
      </p:sp>
    </p:spTree>
    <p:extLst>
      <p:ext uri="{BB962C8B-B14F-4D97-AF65-F5344CB8AC3E}">
        <p14:creationId xmlns:p14="http://schemas.microsoft.com/office/powerpoint/2010/main" val="53414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Enfance 6-12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10515600" cy="4667250"/>
          </a:xfrm>
        </p:spPr>
        <p:txBody>
          <a:bodyPr>
            <a:normAutofit/>
          </a:bodyPr>
          <a:lstStyle/>
          <a:p>
            <a:pPr marL="0" indent="0">
              <a:buNone/>
            </a:pPr>
            <a:r>
              <a:rPr lang="fr-FR" sz="2800" b="1" dirty="0">
                <a:solidFill>
                  <a:schemeClr val="accent2"/>
                </a:solidFill>
              </a:rPr>
              <a:t>Enjeux</a:t>
            </a:r>
          </a:p>
          <a:p>
            <a:pPr>
              <a:buFontTx/>
              <a:buChar char="-"/>
            </a:pPr>
            <a:r>
              <a:rPr lang="fr-FR" sz="2800" dirty="0"/>
              <a:t>Coordonner (éducation/éducation spécialisée, éducation/soins libéraux, + accompagnement médicosocial spécialisé et de proximité).</a:t>
            </a:r>
          </a:p>
          <a:p>
            <a:pPr>
              <a:buFontTx/>
              <a:buChar char="-"/>
            </a:pPr>
            <a:r>
              <a:rPr lang="fr-FR" dirty="0"/>
              <a:t>Ouvrir l’école aux professionnels de santé</a:t>
            </a:r>
          </a:p>
          <a:p>
            <a:pPr>
              <a:buFontTx/>
              <a:buChar char="-"/>
            </a:pPr>
            <a:r>
              <a:rPr lang="fr-FR" sz="2800" dirty="0"/>
              <a:t>Clarifier ULIS/UEE</a:t>
            </a:r>
          </a:p>
          <a:p>
            <a:pPr>
              <a:buFontTx/>
              <a:buChar char="-"/>
            </a:pPr>
            <a:r>
              <a:rPr lang="fr-FR" dirty="0"/>
              <a:t>Remboursement des soins libéraux (psychomot, ergo, psy) : parcours coordonné pour le polyhandicap et la paralysie cérébrale. Annonce en </a:t>
            </a:r>
            <a:r>
              <a:rPr lang="fr-FR" dirty="0" err="1"/>
              <a:t>Nov</a:t>
            </a:r>
            <a:r>
              <a:rPr lang="fr-FR" dirty="0"/>
              <a:t> 22. délai</a:t>
            </a:r>
            <a:r>
              <a:rPr lang="fr-FR" dirty="0" smtClean="0"/>
              <a:t>?</a:t>
            </a:r>
          </a:p>
          <a:p>
            <a:pPr>
              <a:buFontTx/>
              <a:buChar char="-"/>
            </a:pPr>
            <a:r>
              <a:rPr lang="fr-FR" sz="2800" dirty="0" smtClean="0"/>
              <a:t>Multiplications des Equipes mobiles…</a:t>
            </a:r>
            <a:endParaRPr lang="fr-FR" sz="2800"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253760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Enfance 6-12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119921" y="1540815"/>
            <a:ext cx="11842230" cy="3345982"/>
          </a:xfrm>
        </p:spPr>
        <p:txBody>
          <a:bodyPr>
            <a:normAutofit/>
          </a:bodyPr>
          <a:lstStyle/>
          <a:p>
            <a:pPr marL="0" indent="0">
              <a:buNone/>
            </a:pPr>
            <a:r>
              <a:rPr lang="fr-FR" sz="2800" b="1" dirty="0">
                <a:solidFill>
                  <a:schemeClr val="accent2"/>
                </a:solidFill>
              </a:rPr>
              <a:t>Focus Polyhandicap et  Unités d’Enseignement </a:t>
            </a:r>
          </a:p>
          <a:p>
            <a:pPr marL="0" indent="0">
              <a:buNone/>
            </a:pPr>
            <a:r>
              <a:rPr lang="fr-FR" sz="2800" dirty="0"/>
              <a:t>Circulaire interministérielle du 02 Juillet 2020 relative au cahier des charges d’unité d’enseignement pour les élèves polyhandicapés : favoriser la scolarisation des enfants polyhandicapés.</a:t>
            </a:r>
          </a:p>
          <a:p>
            <a:pPr marL="0" indent="0" algn="ctr">
              <a:buNone/>
            </a:pPr>
            <a:r>
              <a:rPr lang="fr-FR" sz="2800" dirty="0"/>
              <a:t>« Même si les critères d’âge et de cycles sont inappropriés, si le handicap limite le niveau de leurs acquisitions, les enfants en situation de polyhandicap sont capables d’apprendre »</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
        <p:nvSpPr>
          <p:cNvPr id="5" name="ZoneTexte 4">
            <a:extLst>
              <a:ext uri="{FF2B5EF4-FFF2-40B4-BE49-F238E27FC236}">
                <a16:creationId xmlns:a16="http://schemas.microsoft.com/office/drawing/2014/main" id="{71999556-E0C7-4424-B2DD-743F3220D821}"/>
              </a:ext>
            </a:extLst>
          </p:cNvPr>
          <p:cNvSpPr txBox="1"/>
          <p:nvPr/>
        </p:nvSpPr>
        <p:spPr>
          <a:xfrm>
            <a:off x="149902" y="4830882"/>
            <a:ext cx="5396459" cy="1661993"/>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Gill Sans Nova"/>
              </a:rPr>
              <a:t>Installation réfléchie, adaptée et confortable</a:t>
            </a:r>
          </a:p>
          <a:p>
            <a:pPr marL="285750" indent="-285750">
              <a:buFont typeface="Arial" panose="020B0604020202020204" pitchFamily="34" charset="0"/>
              <a:buChar char="•"/>
            </a:pPr>
            <a:r>
              <a:rPr lang="fr-FR" sz="2000" dirty="0">
                <a:latin typeface="Gill Sans Nova"/>
              </a:rPr>
              <a:t>Aménagement des temps de scolarisation</a:t>
            </a:r>
          </a:p>
          <a:p>
            <a:pPr marL="285750" indent="-285750">
              <a:buFont typeface="Arial" panose="020B0604020202020204" pitchFamily="34" charset="0"/>
              <a:buChar char="•"/>
            </a:pPr>
            <a:r>
              <a:rPr lang="fr-FR" sz="2000" dirty="0">
                <a:latin typeface="Gill Sans Nova"/>
              </a:rPr>
              <a:t>Travail en tout petit groupe</a:t>
            </a:r>
          </a:p>
          <a:p>
            <a:pPr marL="285750" indent="-285750">
              <a:buFont typeface="Arial" panose="020B0604020202020204" pitchFamily="34" charset="0"/>
              <a:buChar char="•"/>
            </a:pPr>
            <a:r>
              <a:rPr lang="fr-FR" sz="2000" dirty="0">
                <a:latin typeface="Gill Sans Nova"/>
              </a:rPr>
              <a:t>Favoriser les pratiques inclusives</a:t>
            </a:r>
            <a:r>
              <a:rPr lang="fr-FR" sz="2400" dirty="0">
                <a:latin typeface="Gill Sans Nova"/>
              </a:rPr>
              <a:t>.</a:t>
            </a:r>
          </a:p>
          <a:p>
            <a:endParaRPr lang="fr-FR" dirty="0">
              <a:solidFill>
                <a:prstClr val="white"/>
              </a:solidFill>
              <a:latin typeface="Gill Sans Nova"/>
            </a:endParaRPr>
          </a:p>
        </p:txBody>
      </p:sp>
      <p:sp>
        <p:nvSpPr>
          <p:cNvPr id="8" name="ZoneTexte 7">
            <a:extLst>
              <a:ext uri="{FF2B5EF4-FFF2-40B4-BE49-F238E27FC236}">
                <a16:creationId xmlns:a16="http://schemas.microsoft.com/office/drawing/2014/main" id="{8858288E-A0C9-4B70-B37D-935723A00591}"/>
              </a:ext>
            </a:extLst>
          </p:cNvPr>
          <p:cNvSpPr txBox="1"/>
          <p:nvPr/>
        </p:nvSpPr>
        <p:spPr>
          <a:xfrm>
            <a:off x="5176604" y="4553882"/>
            <a:ext cx="7155305" cy="2215991"/>
          </a:xfrm>
          <a:prstGeom prst="rect">
            <a:avLst/>
          </a:prstGeom>
          <a:noFill/>
        </p:spPr>
        <p:txBody>
          <a:bodyPr wrap="square" rtlCol="0">
            <a:spAutoFit/>
          </a:bodyPr>
          <a:lstStyle/>
          <a:p>
            <a:pPr algn="ctr"/>
            <a:r>
              <a:rPr lang="fr-FR" sz="2000" dirty="0">
                <a:latin typeface="Gill Sans Nova"/>
              </a:rPr>
              <a:t>Démarche pédagogique </a:t>
            </a:r>
          </a:p>
          <a:p>
            <a:pPr marL="285750" indent="-285750">
              <a:buFont typeface="Arial" panose="020B0604020202020204" pitchFamily="34" charset="0"/>
              <a:buChar char="•"/>
            </a:pPr>
            <a:r>
              <a:rPr lang="fr-FR" sz="2000" dirty="0">
                <a:latin typeface="Gill Sans Nova"/>
              </a:rPr>
              <a:t>Socialisation et développement de l’identité</a:t>
            </a:r>
          </a:p>
          <a:p>
            <a:pPr marL="285750" indent="-285750">
              <a:buFont typeface="Arial" panose="020B0604020202020204" pitchFamily="34" charset="0"/>
              <a:buChar char="•"/>
            </a:pPr>
            <a:r>
              <a:rPr lang="fr-FR" sz="2000" dirty="0">
                <a:latin typeface="Gill Sans Nova"/>
              </a:rPr>
              <a:t>Instauration et développement de la communication</a:t>
            </a:r>
          </a:p>
          <a:p>
            <a:pPr marL="285750" indent="-285750">
              <a:buFont typeface="Arial" panose="020B0604020202020204" pitchFamily="34" charset="0"/>
              <a:buChar char="•"/>
            </a:pPr>
            <a:r>
              <a:rPr lang="fr-FR" sz="2000" dirty="0">
                <a:latin typeface="Gill Sans Nova"/>
              </a:rPr>
              <a:t>Développement cognitif</a:t>
            </a:r>
          </a:p>
          <a:p>
            <a:pPr marL="285750" indent="-285750">
              <a:buFont typeface="Arial" panose="020B0604020202020204" pitchFamily="34" charset="0"/>
              <a:buChar char="•"/>
            </a:pPr>
            <a:r>
              <a:rPr lang="fr-FR" sz="2000" dirty="0">
                <a:latin typeface="Gill Sans Nova"/>
              </a:rPr>
              <a:t>Compréhension par le jeune de son fonctionnement propre et du monde.</a:t>
            </a:r>
          </a:p>
          <a:p>
            <a:endParaRPr lang="fr-FR" dirty="0">
              <a:solidFill>
                <a:prstClr val="white"/>
              </a:solidFill>
              <a:latin typeface="Gill Sans Nova"/>
            </a:endParaRPr>
          </a:p>
        </p:txBody>
      </p:sp>
    </p:spTree>
    <p:extLst>
      <p:ext uri="{BB962C8B-B14F-4D97-AF65-F5344CB8AC3E}">
        <p14:creationId xmlns:p14="http://schemas.microsoft.com/office/powerpoint/2010/main" val="419607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Enfance 6-12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10515600" cy="4667250"/>
          </a:xfrm>
        </p:spPr>
        <p:txBody>
          <a:bodyPr>
            <a:normAutofit lnSpcReduction="10000"/>
          </a:bodyPr>
          <a:lstStyle/>
          <a:p>
            <a:pPr marL="0" indent="0">
              <a:buNone/>
            </a:pPr>
            <a:r>
              <a:rPr lang="fr-FR" b="1" dirty="0">
                <a:solidFill>
                  <a:schemeClr val="accent2"/>
                </a:solidFill>
              </a:rPr>
              <a:t>Perspectives</a:t>
            </a:r>
            <a:r>
              <a:rPr lang="fr-FR" sz="2800" b="1" dirty="0">
                <a:solidFill>
                  <a:schemeClr val="accent2"/>
                </a:solidFill>
              </a:rPr>
              <a:t>? La réforme du secteur médicosocial.</a:t>
            </a:r>
          </a:p>
          <a:p>
            <a:pPr>
              <a:buFontTx/>
              <a:buChar char="-"/>
            </a:pPr>
            <a:r>
              <a:rPr lang="fr-FR" dirty="0"/>
              <a:t>Réponse de premier niveau = Education Nationale. Création d’équipes mobiles d’appui du médico-social qui seront mobilisées par les « Pôles d’appui à la scolarité » (actuels </a:t>
            </a:r>
            <a:r>
              <a:rPr lang="fr-FR" dirty="0" err="1"/>
              <a:t>PIALs</a:t>
            </a:r>
            <a:r>
              <a:rPr lang="fr-FR" dirty="0"/>
              <a:t>)</a:t>
            </a:r>
          </a:p>
          <a:p>
            <a:pPr>
              <a:buFontTx/>
              <a:buChar char="-"/>
            </a:pPr>
            <a:r>
              <a:rPr lang="fr-FR" sz="2800" dirty="0"/>
              <a:t>Transformation de l’offre de soins en plateformes de services : fonctionnement en dispositif intégré, accompagnement individuel, accompagnement collectif avec ou sans hébergement (</a:t>
            </a:r>
            <a:r>
              <a:rPr lang="fr-FR" sz="2800" dirty="0" err="1"/>
              <a:t>Sérafin</a:t>
            </a:r>
            <a:r>
              <a:rPr lang="fr-FR" sz="2800" dirty="0"/>
              <a:t>), répit.</a:t>
            </a:r>
          </a:p>
          <a:p>
            <a:pPr>
              <a:buFontTx/>
              <a:buChar char="-"/>
            </a:pPr>
            <a:r>
              <a:rPr lang="fr-FR" sz="2800" dirty="0"/>
              <a:t>Projet d’</a:t>
            </a:r>
            <a:r>
              <a:rPr lang="fr-FR" dirty="0"/>
              <a:t>intégration physique d’IME au sein des murs de l’école</a:t>
            </a:r>
          </a:p>
          <a:p>
            <a:pPr>
              <a:buFontTx/>
              <a:buChar char="-"/>
            </a:pPr>
            <a:r>
              <a:rPr lang="fr-FR" sz="2800" dirty="0"/>
              <a:t>Développer l’offre médico-sociale dans les secteurs/territoires où l’offre est insuffisante (ASE, polyhandicap, autisme sévère, troubles psychiques…)</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399808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Adolescence 12-18/20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268574" y="1690688"/>
            <a:ext cx="8365761" cy="4351338"/>
          </a:xfrm>
        </p:spPr>
        <p:txBody>
          <a:bodyPr>
            <a:normAutofit lnSpcReduction="10000"/>
          </a:bodyPr>
          <a:lstStyle/>
          <a:p>
            <a:pPr marL="0" indent="0">
              <a:buNone/>
            </a:pPr>
            <a:r>
              <a:rPr lang="fr-FR" sz="2800" b="1" dirty="0">
                <a:solidFill>
                  <a:schemeClr val="accent2"/>
                </a:solidFill>
              </a:rPr>
              <a:t>Temps du bouleversement</a:t>
            </a:r>
            <a:endParaRPr lang="fr-FR" sz="2800" dirty="0"/>
          </a:p>
          <a:p>
            <a:r>
              <a:rPr lang="fr-FR" sz="2800" dirty="0"/>
              <a:t>Transformation du corps, aménagement du domicile, transferts</a:t>
            </a:r>
          </a:p>
          <a:p>
            <a:r>
              <a:rPr lang="fr-FR" sz="2800" dirty="0"/>
              <a:t>Enjeux médicaux : complications orthopédiques, état nutritionnel, réactivation de l’épilepsie, troubles du comportement</a:t>
            </a:r>
          </a:p>
          <a:p>
            <a:r>
              <a:rPr lang="fr-FR" sz="2800" dirty="0"/>
              <a:t>Désirs relationnels nouveaux, pudeur, droit à l’intimité, étrangeté de l’apparence, notions de beauté/laideur, choisir et décider pour les petits ou grands gestes de la vie quotidienne, travail d’autonomisation de l’adulte qui doit faire le deuil de son « tout-petit »</a:t>
            </a:r>
          </a:p>
          <a:p>
            <a:endParaRPr lang="fr-FR"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pic>
        <p:nvPicPr>
          <p:cNvPr id="3" name="Image 2">
            <a:extLst>
              <a:ext uri="{FF2B5EF4-FFF2-40B4-BE49-F238E27FC236}">
                <a16:creationId xmlns:a16="http://schemas.microsoft.com/office/drawing/2014/main" id="{601EE2EB-08F8-483A-A1DE-543600EADB85}"/>
              </a:ext>
            </a:extLst>
          </p:cNvPr>
          <p:cNvPicPr>
            <a:picLocks noChangeAspect="1"/>
          </p:cNvPicPr>
          <p:nvPr/>
        </p:nvPicPr>
        <p:blipFill>
          <a:blip r:embed="rId3"/>
          <a:stretch>
            <a:fillRect/>
          </a:stretch>
        </p:blipFill>
        <p:spPr>
          <a:xfrm>
            <a:off x="8704459" y="2055813"/>
            <a:ext cx="3218967" cy="4651651"/>
          </a:xfrm>
          <a:prstGeom prst="rect">
            <a:avLst/>
          </a:prstGeom>
        </p:spPr>
      </p:pic>
    </p:spTree>
    <p:extLst>
      <p:ext uri="{BB962C8B-B14F-4D97-AF65-F5344CB8AC3E}">
        <p14:creationId xmlns:p14="http://schemas.microsoft.com/office/powerpoint/2010/main" val="392378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Adolescence 12-18/20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553387" y="1882071"/>
            <a:ext cx="11085226" cy="4351338"/>
          </a:xfrm>
        </p:spPr>
        <p:txBody>
          <a:bodyPr>
            <a:normAutofit fontScale="92500" lnSpcReduction="20000"/>
          </a:bodyPr>
          <a:lstStyle/>
          <a:p>
            <a:pPr marL="0" indent="0">
              <a:buNone/>
            </a:pPr>
            <a:r>
              <a:rPr lang="fr-FR" sz="2800" b="1" dirty="0">
                <a:solidFill>
                  <a:schemeClr val="accent2"/>
                </a:solidFill>
              </a:rPr>
              <a:t>Temps de la transition</a:t>
            </a:r>
          </a:p>
          <a:p>
            <a:r>
              <a:rPr lang="fr-FR" sz="2800" dirty="0"/>
              <a:t>Changement dans les modalités de suivi médical :</a:t>
            </a:r>
          </a:p>
          <a:p>
            <a:pPr lvl="1"/>
            <a:r>
              <a:rPr lang="fr-FR" sz="2800" dirty="0"/>
              <a:t>Accueil aux urgences, accueil en hospitalisation, suivi en consultation.</a:t>
            </a:r>
          </a:p>
          <a:p>
            <a:pPr lvl="1"/>
            <a:r>
              <a:rPr lang="fr-FR" sz="2800" dirty="0"/>
              <a:t>Pédiatre référent -&gt; médecin traitant ou spécialités d’organe</a:t>
            </a:r>
          </a:p>
          <a:p>
            <a:pPr lvl="1"/>
            <a:r>
              <a:rPr lang="fr-FR" sz="2800" dirty="0"/>
              <a:t>Risque de rupture de parcours</a:t>
            </a:r>
          </a:p>
          <a:p>
            <a:r>
              <a:rPr lang="fr-FR" sz="2800" dirty="0"/>
              <a:t>Changement dans les modalités d’accueil :</a:t>
            </a:r>
          </a:p>
          <a:p>
            <a:pPr lvl="1"/>
            <a:r>
              <a:rPr lang="fr-FR" sz="2800" dirty="0"/>
              <a:t>Insuffisance d’offre d’accompagnement en ESMS, contrainte de choix, intérêt de dispositifs « passerelle »</a:t>
            </a:r>
          </a:p>
          <a:p>
            <a:pPr lvl="1"/>
            <a:r>
              <a:rPr lang="fr-FR" sz="2800" dirty="0"/>
              <a:t>De l’accueil de jour vers l’internat</a:t>
            </a:r>
          </a:p>
          <a:p>
            <a:pPr lvl="1"/>
            <a:r>
              <a:rPr lang="fr-FR" sz="2800" dirty="0"/>
              <a:t>Transmission nécessaire : partenariat entre famille, ancienne équipe et nouvelle équipe</a:t>
            </a:r>
          </a:p>
          <a:p>
            <a:pPr lvl="1"/>
            <a:r>
              <a:rPr lang="fr-FR" sz="2800"/>
              <a:t>Une transition progressive, des temps d’adaptation</a:t>
            </a:r>
          </a:p>
          <a:p>
            <a:pPr marL="0" indent="0">
              <a:buNone/>
            </a:pPr>
            <a:endParaRPr lang="fr-FR"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289536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Adolescence 12-18/20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553387" y="1882071"/>
            <a:ext cx="11085226" cy="4351338"/>
          </a:xfrm>
        </p:spPr>
        <p:txBody>
          <a:bodyPr>
            <a:normAutofit/>
          </a:bodyPr>
          <a:lstStyle/>
          <a:p>
            <a:pPr marL="0" indent="0">
              <a:buNone/>
            </a:pPr>
            <a:r>
              <a:rPr lang="fr-FR" sz="2800" b="1" dirty="0">
                <a:solidFill>
                  <a:schemeClr val="accent2"/>
                </a:solidFill>
              </a:rPr>
              <a:t>Enjeux</a:t>
            </a:r>
          </a:p>
          <a:p>
            <a:r>
              <a:rPr lang="fr-FR" sz="2800" dirty="0"/>
              <a:t>Autodétermination : accompagnement de proximité.</a:t>
            </a:r>
          </a:p>
          <a:p>
            <a:r>
              <a:rPr lang="fr-FR" dirty="0"/>
              <a:t>Favoriser l’autonomie avec la possibilité de solutions d’hébergement.</a:t>
            </a:r>
          </a:p>
          <a:p>
            <a:r>
              <a:rPr lang="fr-FR" dirty="0"/>
              <a:t>Après 16 ans : l’intérêt de travailler l’aptitude à la vie sociale</a:t>
            </a:r>
          </a:p>
          <a:p>
            <a:r>
              <a:rPr lang="fr-FR" dirty="0"/>
              <a:t>Transition : accompagner les jeunes sur l’organisation de leur suivi médical à l’âge adulte. Risque fort de rupture de parcours.</a:t>
            </a:r>
          </a:p>
          <a:p>
            <a:r>
              <a:rPr lang="fr-FR" sz="2800" dirty="0"/>
              <a:t>Intérêt de l’Education </a:t>
            </a:r>
            <a:r>
              <a:rPr lang="fr-FR" dirty="0"/>
              <a:t>T</a:t>
            </a:r>
            <a:r>
              <a:rPr lang="fr-FR" sz="2800" dirty="0"/>
              <a:t>hérapeutique </a:t>
            </a:r>
            <a:r>
              <a:rPr lang="fr-FR" dirty="0"/>
              <a:t>du Patient + actions d’éducation à la santé et de prévention.</a:t>
            </a:r>
            <a:endParaRPr lang="fr-FR" sz="2800" dirty="0"/>
          </a:p>
          <a:p>
            <a:pPr marL="0" indent="0">
              <a:buNone/>
            </a:pPr>
            <a:endParaRPr lang="fr-FR"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239947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Adolescence 12-18/20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553387" y="1882071"/>
            <a:ext cx="11085226" cy="4351338"/>
          </a:xfrm>
        </p:spPr>
        <p:txBody>
          <a:bodyPr>
            <a:normAutofit/>
          </a:bodyPr>
          <a:lstStyle/>
          <a:p>
            <a:pPr marL="0" indent="0">
              <a:buNone/>
            </a:pPr>
            <a:r>
              <a:rPr lang="fr-FR" sz="2800" b="1" dirty="0">
                <a:solidFill>
                  <a:schemeClr val="accent2"/>
                </a:solidFill>
              </a:rPr>
              <a:t>Perspectives</a:t>
            </a:r>
          </a:p>
          <a:p>
            <a:r>
              <a:rPr lang="fr-FR" sz="2800" dirty="0"/>
              <a:t>Renforcement de l’accès aux soins et de la prévention. </a:t>
            </a:r>
          </a:p>
          <a:p>
            <a:r>
              <a:rPr lang="fr-FR" dirty="0"/>
              <a:t>Expérimentation de Maisons d’Accueil Spécialisé pour les 18-25 ans.</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316913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b="1" dirty="0">
                <a:solidFill>
                  <a:schemeClr val="accent2"/>
                </a:solidFill>
              </a:rPr>
              <a:t>Conclusions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553387" y="1882071"/>
            <a:ext cx="11085226" cy="4351338"/>
          </a:xfrm>
        </p:spPr>
        <p:txBody>
          <a:bodyPr>
            <a:noAutofit/>
          </a:bodyPr>
          <a:lstStyle/>
          <a:p>
            <a:r>
              <a:rPr lang="fr-FR" sz="4000" dirty="0"/>
              <a:t>Inclusion - désinstitutionalisation</a:t>
            </a:r>
          </a:p>
          <a:p>
            <a:r>
              <a:rPr lang="fr-FR" sz="4000" dirty="0"/>
              <a:t>Règle des 3 P </a:t>
            </a:r>
          </a:p>
          <a:p>
            <a:pPr lvl="1"/>
            <a:r>
              <a:rPr lang="fr-FR" sz="4000" dirty="0"/>
              <a:t>Précocité</a:t>
            </a:r>
          </a:p>
          <a:p>
            <a:pPr lvl="1"/>
            <a:r>
              <a:rPr lang="fr-FR" sz="4000" dirty="0"/>
              <a:t>Proximité</a:t>
            </a:r>
          </a:p>
          <a:p>
            <a:pPr lvl="1"/>
            <a:r>
              <a:rPr lang="fr-FR" sz="4000" dirty="0"/>
              <a:t>Performance (RBPP, souplesse, continuité de parcours)</a:t>
            </a:r>
          </a:p>
          <a:p>
            <a:r>
              <a:rPr lang="fr-FR" sz="4000" dirty="0"/>
              <a:t>Coordination</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93173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err="1"/>
              <a:t>Pourcours</a:t>
            </a:r>
            <a:r>
              <a:rPr lang="fr-FR" dirty="0"/>
              <a:t> de soins/vie  : l’existant et les enjeux</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
        <p:nvSpPr>
          <p:cNvPr id="7" name="Phylactère : pensées 6">
            <a:extLst>
              <a:ext uri="{FF2B5EF4-FFF2-40B4-BE49-F238E27FC236}">
                <a16:creationId xmlns:a16="http://schemas.microsoft.com/office/drawing/2014/main" id="{A40F5D40-EDB6-4805-89CD-55DAF00A76E4}"/>
              </a:ext>
            </a:extLst>
          </p:cNvPr>
          <p:cNvSpPr/>
          <p:nvPr/>
        </p:nvSpPr>
        <p:spPr>
          <a:xfrm>
            <a:off x="9283907" y="1720482"/>
            <a:ext cx="2760690" cy="1963711"/>
          </a:xfrm>
          <a:prstGeom prst="cloudCallou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DEB1A88-1445-444E-9253-A1C877128149}"/>
              </a:ext>
            </a:extLst>
          </p:cNvPr>
          <p:cNvSpPr txBox="1"/>
          <p:nvPr/>
        </p:nvSpPr>
        <p:spPr>
          <a:xfrm>
            <a:off x="2876910" y="1627444"/>
            <a:ext cx="6098874" cy="461665"/>
          </a:xfrm>
          <a:prstGeom prst="rect">
            <a:avLst/>
          </a:prstGeom>
          <a:noFill/>
        </p:spPr>
        <p:txBody>
          <a:bodyPr wrap="square">
            <a:spAutoFit/>
          </a:bodyPr>
          <a:lstStyle/>
          <a:p>
            <a:pPr marL="0" indent="0" algn="ctr">
              <a:buNone/>
            </a:pPr>
            <a:r>
              <a:rPr lang="fr-FR" sz="2400" b="1" dirty="0">
                <a:solidFill>
                  <a:schemeClr val="accent2"/>
                </a:solidFill>
              </a:rPr>
              <a:t>Un parcours à « haute tension »</a:t>
            </a:r>
          </a:p>
        </p:txBody>
      </p:sp>
      <p:sp>
        <p:nvSpPr>
          <p:cNvPr id="9" name="Flèche : droite 8">
            <a:extLst>
              <a:ext uri="{FF2B5EF4-FFF2-40B4-BE49-F238E27FC236}">
                <a16:creationId xmlns:a16="http://schemas.microsoft.com/office/drawing/2014/main" id="{E7D56177-4F53-4AF9-977F-A3C39735B47D}"/>
              </a:ext>
            </a:extLst>
          </p:cNvPr>
          <p:cNvSpPr/>
          <p:nvPr/>
        </p:nvSpPr>
        <p:spPr>
          <a:xfrm>
            <a:off x="434714" y="3708187"/>
            <a:ext cx="11182662" cy="128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FD780BB1-5580-422C-A19F-EEB920E8B0F5}"/>
              </a:ext>
            </a:extLst>
          </p:cNvPr>
          <p:cNvSpPr txBox="1"/>
          <p:nvPr/>
        </p:nvSpPr>
        <p:spPr>
          <a:xfrm>
            <a:off x="434714" y="2428407"/>
            <a:ext cx="1626433" cy="461665"/>
          </a:xfrm>
          <a:prstGeom prst="rect">
            <a:avLst/>
          </a:prstGeom>
          <a:noFill/>
        </p:spPr>
        <p:txBody>
          <a:bodyPr wrap="square" rtlCol="0">
            <a:spAutoFit/>
          </a:bodyPr>
          <a:lstStyle/>
          <a:p>
            <a:r>
              <a:rPr lang="fr-FR" sz="2400" dirty="0"/>
              <a:t>N</a:t>
            </a:r>
          </a:p>
        </p:txBody>
      </p:sp>
      <p:sp>
        <p:nvSpPr>
          <p:cNvPr id="11" name="ZoneTexte 10">
            <a:extLst>
              <a:ext uri="{FF2B5EF4-FFF2-40B4-BE49-F238E27FC236}">
                <a16:creationId xmlns:a16="http://schemas.microsoft.com/office/drawing/2014/main" id="{ABAB8752-B526-445B-BC8E-347819C58E9F}"/>
              </a:ext>
            </a:extLst>
          </p:cNvPr>
          <p:cNvSpPr txBox="1"/>
          <p:nvPr/>
        </p:nvSpPr>
        <p:spPr>
          <a:xfrm>
            <a:off x="1396583" y="2428407"/>
            <a:ext cx="1626433" cy="461665"/>
          </a:xfrm>
          <a:prstGeom prst="rect">
            <a:avLst/>
          </a:prstGeom>
          <a:noFill/>
        </p:spPr>
        <p:txBody>
          <a:bodyPr wrap="square" rtlCol="0">
            <a:spAutoFit/>
          </a:bodyPr>
          <a:lstStyle/>
          <a:p>
            <a:r>
              <a:rPr lang="fr-FR" sz="2400" dirty="0"/>
              <a:t>6 ans</a:t>
            </a:r>
          </a:p>
        </p:txBody>
      </p:sp>
      <p:sp>
        <p:nvSpPr>
          <p:cNvPr id="12" name="ZoneTexte 11">
            <a:extLst>
              <a:ext uri="{FF2B5EF4-FFF2-40B4-BE49-F238E27FC236}">
                <a16:creationId xmlns:a16="http://schemas.microsoft.com/office/drawing/2014/main" id="{4BEBB4D9-1497-426C-AA63-228297F9CB29}"/>
              </a:ext>
            </a:extLst>
          </p:cNvPr>
          <p:cNvSpPr txBox="1"/>
          <p:nvPr/>
        </p:nvSpPr>
        <p:spPr>
          <a:xfrm>
            <a:off x="2950563" y="2428407"/>
            <a:ext cx="1626433" cy="461665"/>
          </a:xfrm>
          <a:prstGeom prst="rect">
            <a:avLst/>
          </a:prstGeom>
          <a:noFill/>
        </p:spPr>
        <p:txBody>
          <a:bodyPr wrap="square" rtlCol="0">
            <a:spAutoFit/>
          </a:bodyPr>
          <a:lstStyle/>
          <a:p>
            <a:r>
              <a:rPr lang="fr-FR" sz="2400" dirty="0"/>
              <a:t>12 ans</a:t>
            </a:r>
          </a:p>
        </p:txBody>
      </p:sp>
      <p:sp>
        <p:nvSpPr>
          <p:cNvPr id="13" name="ZoneTexte 12">
            <a:extLst>
              <a:ext uri="{FF2B5EF4-FFF2-40B4-BE49-F238E27FC236}">
                <a16:creationId xmlns:a16="http://schemas.microsoft.com/office/drawing/2014/main" id="{7744E6F8-7CD3-4147-868E-828A47F74A28}"/>
              </a:ext>
            </a:extLst>
          </p:cNvPr>
          <p:cNvSpPr txBox="1"/>
          <p:nvPr/>
        </p:nvSpPr>
        <p:spPr>
          <a:xfrm>
            <a:off x="4019861" y="2428407"/>
            <a:ext cx="1626433" cy="461665"/>
          </a:xfrm>
          <a:prstGeom prst="rect">
            <a:avLst/>
          </a:prstGeom>
          <a:noFill/>
        </p:spPr>
        <p:txBody>
          <a:bodyPr wrap="square" rtlCol="0">
            <a:spAutoFit/>
          </a:bodyPr>
          <a:lstStyle/>
          <a:p>
            <a:r>
              <a:rPr lang="fr-FR" sz="2400" dirty="0"/>
              <a:t>15 ans</a:t>
            </a:r>
          </a:p>
        </p:txBody>
      </p:sp>
      <p:sp>
        <p:nvSpPr>
          <p:cNvPr id="14" name="ZoneTexte 13">
            <a:extLst>
              <a:ext uri="{FF2B5EF4-FFF2-40B4-BE49-F238E27FC236}">
                <a16:creationId xmlns:a16="http://schemas.microsoft.com/office/drawing/2014/main" id="{63F70C19-7053-4229-BD05-ED25F7DB3C7D}"/>
              </a:ext>
            </a:extLst>
          </p:cNvPr>
          <p:cNvSpPr txBox="1"/>
          <p:nvPr/>
        </p:nvSpPr>
        <p:spPr>
          <a:xfrm>
            <a:off x="5433934" y="2428407"/>
            <a:ext cx="1626433" cy="461665"/>
          </a:xfrm>
          <a:prstGeom prst="rect">
            <a:avLst/>
          </a:prstGeom>
          <a:noFill/>
        </p:spPr>
        <p:txBody>
          <a:bodyPr wrap="square" rtlCol="0">
            <a:spAutoFit/>
          </a:bodyPr>
          <a:lstStyle/>
          <a:p>
            <a:r>
              <a:rPr lang="fr-FR" sz="2400" dirty="0"/>
              <a:t>18-20 ans</a:t>
            </a:r>
          </a:p>
        </p:txBody>
      </p:sp>
      <p:sp>
        <p:nvSpPr>
          <p:cNvPr id="15" name="ZoneTexte 14">
            <a:extLst>
              <a:ext uri="{FF2B5EF4-FFF2-40B4-BE49-F238E27FC236}">
                <a16:creationId xmlns:a16="http://schemas.microsoft.com/office/drawing/2014/main" id="{C15BF64F-030B-4F9E-86F9-7E24513ECD5D}"/>
              </a:ext>
            </a:extLst>
          </p:cNvPr>
          <p:cNvSpPr txBox="1"/>
          <p:nvPr/>
        </p:nvSpPr>
        <p:spPr>
          <a:xfrm>
            <a:off x="7902314" y="2428407"/>
            <a:ext cx="1626433" cy="461665"/>
          </a:xfrm>
          <a:prstGeom prst="rect">
            <a:avLst/>
          </a:prstGeom>
          <a:noFill/>
        </p:spPr>
        <p:txBody>
          <a:bodyPr wrap="square" rtlCol="0">
            <a:spAutoFit/>
          </a:bodyPr>
          <a:lstStyle/>
          <a:p>
            <a:r>
              <a:rPr lang="fr-FR" sz="2400" dirty="0"/>
              <a:t>60 ans</a:t>
            </a:r>
          </a:p>
        </p:txBody>
      </p:sp>
      <p:sp>
        <p:nvSpPr>
          <p:cNvPr id="16" name="ZoneTexte 15">
            <a:extLst>
              <a:ext uri="{FF2B5EF4-FFF2-40B4-BE49-F238E27FC236}">
                <a16:creationId xmlns:a16="http://schemas.microsoft.com/office/drawing/2014/main" id="{E55FD092-7084-47D6-8354-8FA16A85026B}"/>
              </a:ext>
            </a:extLst>
          </p:cNvPr>
          <p:cNvSpPr txBox="1"/>
          <p:nvPr/>
        </p:nvSpPr>
        <p:spPr>
          <a:xfrm>
            <a:off x="434714" y="4713788"/>
            <a:ext cx="1645209" cy="830997"/>
          </a:xfrm>
          <a:prstGeom prst="rect">
            <a:avLst/>
          </a:prstGeom>
          <a:noFill/>
        </p:spPr>
        <p:txBody>
          <a:bodyPr wrap="square" rtlCol="0">
            <a:spAutoFit/>
          </a:bodyPr>
          <a:lstStyle/>
          <a:p>
            <a:r>
              <a:rPr lang="fr-FR" sz="2400" dirty="0"/>
              <a:t>Petite enfance</a:t>
            </a:r>
          </a:p>
        </p:txBody>
      </p:sp>
      <p:sp>
        <p:nvSpPr>
          <p:cNvPr id="17" name="ZoneTexte 16">
            <a:extLst>
              <a:ext uri="{FF2B5EF4-FFF2-40B4-BE49-F238E27FC236}">
                <a16:creationId xmlns:a16="http://schemas.microsoft.com/office/drawing/2014/main" id="{A88A18F6-8E2D-4EAA-82EC-09562EFF325E}"/>
              </a:ext>
            </a:extLst>
          </p:cNvPr>
          <p:cNvSpPr txBox="1"/>
          <p:nvPr/>
        </p:nvSpPr>
        <p:spPr>
          <a:xfrm>
            <a:off x="2042408" y="4713788"/>
            <a:ext cx="1645209" cy="461665"/>
          </a:xfrm>
          <a:prstGeom prst="rect">
            <a:avLst/>
          </a:prstGeom>
          <a:noFill/>
        </p:spPr>
        <p:txBody>
          <a:bodyPr wrap="square" rtlCol="0">
            <a:spAutoFit/>
          </a:bodyPr>
          <a:lstStyle/>
          <a:p>
            <a:r>
              <a:rPr lang="fr-FR" sz="2400" dirty="0"/>
              <a:t>Enfance</a:t>
            </a:r>
          </a:p>
        </p:txBody>
      </p:sp>
      <p:sp>
        <p:nvSpPr>
          <p:cNvPr id="18" name="ZoneTexte 17">
            <a:extLst>
              <a:ext uri="{FF2B5EF4-FFF2-40B4-BE49-F238E27FC236}">
                <a16:creationId xmlns:a16="http://schemas.microsoft.com/office/drawing/2014/main" id="{9F82D431-CE35-496B-9D51-59D348860934}"/>
              </a:ext>
            </a:extLst>
          </p:cNvPr>
          <p:cNvSpPr txBox="1"/>
          <p:nvPr/>
        </p:nvSpPr>
        <p:spPr>
          <a:xfrm>
            <a:off x="3637608" y="4713788"/>
            <a:ext cx="2006185" cy="461665"/>
          </a:xfrm>
          <a:prstGeom prst="rect">
            <a:avLst/>
          </a:prstGeom>
          <a:noFill/>
        </p:spPr>
        <p:txBody>
          <a:bodyPr wrap="square" rtlCol="0">
            <a:spAutoFit/>
          </a:bodyPr>
          <a:lstStyle/>
          <a:p>
            <a:r>
              <a:rPr lang="fr-FR" sz="2400" dirty="0"/>
              <a:t>Adolescence</a:t>
            </a:r>
          </a:p>
        </p:txBody>
      </p:sp>
      <p:sp>
        <p:nvSpPr>
          <p:cNvPr id="19" name="ZoneTexte 18">
            <a:extLst>
              <a:ext uri="{FF2B5EF4-FFF2-40B4-BE49-F238E27FC236}">
                <a16:creationId xmlns:a16="http://schemas.microsoft.com/office/drawing/2014/main" id="{4C4CC66C-83DD-4FC0-88A7-4C507AD4D08D}"/>
              </a:ext>
            </a:extLst>
          </p:cNvPr>
          <p:cNvSpPr txBox="1"/>
          <p:nvPr/>
        </p:nvSpPr>
        <p:spPr>
          <a:xfrm>
            <a:off x="6708097" y="4713788"/>
            <a:ext cx="1645209" cy="461665"/>
          </a:xfrm>
          <a:prstGeom prst="rect">
            <a:avLst/>
          </a:prstGeom>
          <a:noFill/>
        </p:spPr>
        <p:txBody>
          <a:bodyPr wrap="square" rtlCol="0">
            <a:spAutoFit/>
          </a:bodyPr>
          <a:lstStyle/>
          <a:p>
            <a:r>
              <a:rPr lang="fr-FR" sz="2400" dirty="0"/>
              <a:t>Adulte</a:t>
            </a:r>
          </a:p>
        </p:txBody>
      </p:sp>
      <p:sp>
        <p:nvSpPr>
          <p:cNvPr id="20" name="ZoneTexte 19">
            <a:extLst>
              <a:ext uri="{FF2B5EF4-FFF2-40B4-BE49-F238E27FC236}">
                <a16:creationId xmlns:a16="http://schemas.microsoft.com/office/drawing/2014/main" id="{ACEB5550-958F-407D-96AD-F88B6C3096B5}"/>
              </a:ext>
            </a:extLst>
          </p:cNvPr>
          <p:cNvSpPr txBox="1"/>
          <p:nvPr/>
        </p:nvSpPr>
        <p:spPr>
          <a:xfrm>
            <a:off x="9136502" y="4713788"/>
            <a:ext cx="1645209" cy="461665"/>
          </a:xfrm>
          <a:prstGeom prst="rect">
            <a:avLst/>
          </a:prstGeom>
          <a:noFill/>
        </p:spPr>
        <p:txBody>
          <a:bodyPr wrap="square" rtlCol="0">
            <a:spAutoFit/>
          </a:bodyPr>
          <a:lstStyle/>
          <a:p>
            <a:r>
              <a:rPr lang="fr-FR" sz="2400" dirty="0"/>
              <a:t>Vieillesse</a:t>
            </a:r>
          </a:p>
        </p:txBody>
      </p:sp>
      <p:sp>
        <p:nvSpPr>
          <p:cNvPr id="21" name="ZoneTexte 20">
            <a:extLst>
              <a:ext uri="{FF2B5EF4-FFF2-40B4-BE49-F238E27FC236}">
                <a16:creationId xmlns:a16="http://schemas.microsoft.com/office/drawing/2014/main" id="{53DB57C6-7EBB-4A0B-9D66-0ED8136D98E3}"/>
              </a:ext>
            </a:extLst>
          </p:cNvPr>
          <p:cNvSpPr txBox="1"/>
          <p:nvPr/>
        </p:nvSpPr>
        <p:spPr>
          <a:xfrm>
            <a:off x="9874770" y="2507101"/>
            <a:ext cx="1472784" cy="461665"/>
          </a:xfrm>
          <a:prstGeom prst="rect">
            <a:avLst/>
          </a:prstGeom>
          <a:noFill/>
        </p:spPr>
        <p:txBody>
          <a:bodyPr wrap="square" rtlCol="0">
            <a:spAutoFit/>
          </a:bodyPr>
          <a:lstStyle/>
          <a:p>
            <a:r>
              <a:rPr lang="fr-FR" sz="2400" b="1" dirty="0"/>
              <a:t>Fin de vie</a:t>
            </a:r>
          </a:p>
        </p:txBody>
      </p:sp>
      <p:sp>
        <p:nvSpPr>
          <p:cNvPr id="22" name="Parchemin : horizontal 21">
            <a:extLst>
              <a:ext uri="{FF2B5EF4-FFF2-40B4-BE49-F238E27FC236}">
                <a16:creationId xmlns:a16="http://schemas.microsoft.com/office/drawing/2014/main" id="{1C3E65E5-6CBF-4AB8-9212-29C3A1E97120}"/>
              </a:ext>
            </a:extLst>
          </p:cNvPr>
          <p:cNvSpPr/>
          <p:nvPr/>
        </p:nvSpPr>
        <p:spPr>
          <a:xfrm>
            <a:off x="1396583" y="2932981"/>
            <a:ext cx="7212579" cy="723159"/>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50000"/>
                  </a:schemeClr>
                </a:solidFill>
              </a:rPr>
              <a:t>Projet personnalisé</a:t>
            </a:r>
          </a:p>
        </p:txBody>
      </p:sp>
      <p:sp>
        <p:nvSpPr>
          <p:cNvPr id="23" name="Émoticône 22">
            <a:extLst>
              <a:ext uri="{FF2B5EF4-FFF2-40B4-BE49-F238E27FC236}">
                <a16:creationId xmlns:a16="http://schemas.microsoft.com/office/drawing/2014/main" id="{6CC4A25C-6A46-48B6-A531-B73245C28971}"/>
              </a:ext>
            </a:extLst>
          </p:cNvPr>
          <p:cNvSpPr/>
          <p:nvPr/>
        </p:nvSpPr>
        <p:spPr>
          <a:xfrm>
            <a:off x="2042408" y="5452533"/>
            <a:ext cx="1479725" cy="1286934"/>
          </a:xfrm>
          <a:prstGeom prst="smileyFace">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9C04B4B3-CB75-4173-A04F-9F33ACB3F50B}"/>
              </a:ext>
            </a:extLst>
          </p:cNvPr>
          <p:cNvSpPr txBox="1"/>
          <p:nvPr/>
        </p:nvSpPr>
        <p:spPr>
          <a:xfrm>
            <a:off x="2060884" y="5941521"/>
            <a:ext cx="1472784" cy="461665"/>
          </a:xfrm>
          <a:prstGeom prst="rect">
            <a:avLst/>
          </a:prstGeom>
          <a:noFill/>
        </p:spPr>
        <p:txBody>
          <a:bodyPr wrap="square" rtlCol="0">
            <a:spAutoFit/>
          </a:bodyPr>
          <a:lstStyle/>
          <a:p>
            <a:pPr algn="ctr"/>
            <a:r>
              <a:rPr lang="fr-FR" sz="2400" b="1" dirty="0"/>
              <a:t>ETP</a:t>
            </a:r>
          </a:p>
        </p:txBody>
      </p:sp>
      <p:sp>
        <p:nvSpPr>
          <p:cNvPr id="25" name="Croix 24">
            <a:extLst>
              <a:ext uri="{FF2B5EF4-FFF2-40B4-BE49-F238E27FC236}">
                <a16:creationId xmlns:a16="http://schemas.microsoft.com/office/drawing/2014/main" id="{66647346-D6C7-4C40-859C-9ACC757CB462}"/>
              </a:ext>
            </a:extLst>
          </p:cNvPr>
          <p:cNvSpPr/>
          <p:nvPr/>
        </p:nvSpPr>
        <p:spPr>
          <a:xfrm flipV="1">
            <a:off x="7821258" y="5529932"/>
            <a:ext cx="1100667" cy="1029238"/>
          </a:xfrm>
          <a:prstGeom prst="plus">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E9DA42F3-D1AB-4E65-AAA8-667A6838F694}"/>
              </a:ext>
            </a:extLst>
          </p:cNvPr>
          <p:cNvSpPr txBox="1"/>
          <p:nvPr/>
        </p:nvSpPr>
        <p:spPr>
          <a:xfrm>
            <a:off x="7635199" y="5813718"/>
            <a:ext cx="1472784" cy="461665"/>
          </a:xfrm>
          <a:prstGeom prst="rect">
            <a:avLst/>
          </a:prstGeom>
          <a:noFill/>
        </p:spPr>
        <p:txBody>
          <a:bodyPr wrap="square" rtlCol="0">
            <a:spAutoFit/>
          </a:bodyPr>
          <a:lstStyle/>
          <a:p>
            <a:pPr algn="ctr"/>
            <a:r>
              <a:rPr lang="fr-FR" sz="2400" b="1" dirty="0"/>
              <a:t>Répit</a:t>
            </a:r>
          </a:p>
        </p:txBody>
      </p:sp>
    </p:spTree>
    <p:extLst>
      <p:ext uri="{BB962C8B-B14F-4D97-AF65-F5344CB8AC3E}">
        <p14:creationId xmlns:p14="http://schemas.microsoft.com/office/powerpoint/2010/main" val="119479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PROPOSITIONS REHSO ASSISES DE PEDIATRIE</a:t>
            </a:r>
            <a:endParaRPr lang="fr-FR" b="1" dirty="0">
              <a:solidFill>
                <a:schemeClr val="accent2"/>
              </a:solidFill>
            </a:endParaRPr>
          </a:p>
        </p:txBody>
      </p:sp>
      <p:sp>
        <p:nvSpPr>
          <p:cNvPr id="3" name="Espace réservé du contenu 2"/>
          <p:cNvSpPr>
            <a:spLocks noGrp="1"/>
          </p:cNvSpPr>
          <p:nvPr>
            <p:ph idx="1"/>
          </p:nvPr>
        </p:nvSpPr>
        <p:spPr/>
        <p:txBody>
          <a:bodyPr>
            <a:normAutofit fontScale="85000" lnSpcReduction="20000"/>
          </a:bodyPr>
          <a:lstStyle/>
          <a:p>
            <a:r>
              <a:rPr lang="fr-FR" dirty="0"/>
              <a:t>En tant que professionnels concernés par l’enfance et le handicap voici nos recommandations pour les prochaines années : </a:t>
            </a:r>
          </a:p>
          <a:p>
            <a:r>
              <a:rPr lang="fr-FR" dirty="0"/>
              <a:t>-	Améliorer la formation médicale sur le handicap.</a:t>
            </a:r>
          </a:p>
          <a:p>
            <a:r>
              <a:rPr lang="fr-FR" dirty="0"/>
              <a:t>-	S’assurer que chaque département dispose d’une plateforme d’orientation identifiée et fonctionnelle.</a:t>
            </a:r>
          </a:p>
          <a:p>
            <a:r>
              <a:rPr lang="fr-FR" dirty="0"/>
              <a:t>-	Augmenter le nombre de places dans les CAMSP de façon à ce qu’un enfant n’attende pas plusieurs mois avant la première consultation.</a:t>
            </a:r>
          </a:p>
          <a:p>
            <a:r>
              <a:rPr lang="fr-FR" dirty="0"/>
              <a:t>-	Améliorer les échanges entre les médecins et la MDPH pour que les certificats médicaux soient correctement remplis par des professionnels expérimentés ayant connaissance des possibilités du territoire.</a:t>
            </a:r>
          </a:p>
          <a:p>
            <a:r>
              <a:rPr lang="fr-FR" dirty="0"/>
              <a:t>-	Mettre rapidement en place les parcours coordonnés avec remboursement des soins d’ergothérapie, psychomotricité, entretiens et suivis psychologiques, bilans neuropsychologiques. Et pas que pour la paralysie cérébrale et le polyhandicap.</a:t>
            </a:r>
          </a:p>
        </p:txBody>
      </p:sp>
    </p:spTree>
    <p:extLst>
      <p:ext uri="{BB962C8B-B14F-4D97-AF65-F5344CB8AC3E}">
        <p14:creationId xmlns:p14="http://schemas.microsoft.com/office/powerpoint/2010/main" val="48776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PROPOSITIONS REHSO ASSISES DE PEDIATRIE2</a:t>
            </a:r>
            <a:endParaRPr lang="fr-FR" b="1" dirty="0">
              <a:solidFill>
                <a:schemeClr val="accent2"/>
              </a:solidFill>
            </a:endParaRPr>
          </a:p>
        </p:txBody>
      </p:sp>
      <p:sp>
        <p:nvSpPr>
          <p:cNvPr id="3" name="Espace réservé du contenu 2"/>
          <p:cNvSpPr>
            <a:spLocks noGrp="1"/>
          </p:cNvSpPr>
          <p:nvPr>
            <p:ph idx="1"/>
          </p:nvPr>
        </p:nvSpPr>
        <p:spPr>
          <a:xfrm>
            <a:off x="838200" y="1406013"/>
            <a:ext cx="10515600" cy="5181600"/>
          </a:xfrm>
        </p:spPr>
        <p:txBody>
          <a:bodyPr>
            <a:noAutofit/>
          </a:bodyPr>
          <a:lstStyle/>
          <a:p>
            <a:r>
              <a:rPr lang="fr-FR" sz="2000" dirty="0"/>
              <a:t>-	Faciliter la création d’établissements fonctionnant en dispositif qui puissent assurer un accompagnement individuel et collectif si possible avec des places d’hébergement pour le répit ou les situations complexes et ce sur chaque territoire.</a:t>
            </a:r>
          </a:p>
          <a:p>
            <a:r>
              <a:rPr lang="fr-FR" sz="2000" dirty="0"/>
              <a:t>-	Renforcer le rôle et la place des SMR pédiatriques en tant que centres ressources pour les ESMS et en tant que solution de répit pour les enfants les plus lourdement atteints. Développer les équipes mobiles de MPR pédiatriques.</a:t>
            </a:r>
          </a:p>
          <a:p>
            <a:r>
              <a:rPr lang="fr-FR" sz="2000" dirty="0"/>
              <a:t>-	Améliorer la connaissance entre les différents niveaux : libéral, sanitaire MCO, sanitaire SMR et médicosocial. Favoriser les postes mixtes, les mises à disposition, les stages d’internes en SMR et en ESMS.</a:t>
            </a:r>
          </a:p>
          <a:p>
            <a:r>
              <a:rPr lang="fr-FR" sz="2000" dirty="0"/>
              <a:t>-	Ne pas multiplier les dispositifs existants (PCPE, communautés 360, plateformes d’orientation, multiplication des services de soins à domicile qui n’offrent que de la coordination et pas de soins…). Insister sur l’importance de la coordination médicale dans ces dispositifs.</a:t>
            </a:r>
          </a:p>
          <a:p>
            <a:r>
              <a:rPr lang="fr-FR" sz="2000" dirty="0"/>
              <a:t>-	Développer l’Education Thérapeutique du Patient pour les familles, en individuel quand le collectif n’est pas possible, en impliquant le médicosocial.</a:t>
            </a:r>
          </a:p>
          <a:p>
            <a:r>
              <a:rPr lang="fr-FR" sz="2000" dirty="0"/>
              <a:t>-	Et surtout, écouter les parents et leurs enfants : laisser la place à l’expression de leurs besoins, à l’autodétermination.</a:t>
            </a:r>
          </a:p>
        </p:txBody>
      </p:sp>
    </p:spTree>
    <p:extLst>
      <p:ext uri="{BB962C8B-B14F-4D97-AF65-F5344CB8AC3E}">
        <p14:creationId xmlns:p14="http://schemas.microsoft.com/office/powerpoint/2010/main" val="112599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Petite enfance 0-6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p:txBody>
          <a:bodyPr>
            <a:normAutofit/>
          </a:bodyPr>
          <a:lstStyle/>
          <a:p>
            <a:pPr marL="0" indent="0">
              <a:buNone/>
            </a:pPr>
            <a:r>
              <a:rPr lang="fr-FR" sz="2800" b="1" dirty="0">
                <a:solidFill>
                  <a:schemeClr val="accent2"/>
                </a:solidFill>
              </a:rPr>
              <a:t>Temps d’incertitude : bilan lésionnel, recherche diagnostique</a:t>
            </a:r>
            <a:endParaRPr lang="fr-FR" sz="2800" dirty="0"/>
          </a:p>
          <a:p>
            <a:r>
              <a:rPr lang="fr-FR" sz="2800" dirty="0"/>
              <a:t>Etablissements sanitaires  : hospitalisations prolongées, réanimation, néonatalogie, neuropédiatrie, SMR pédiatriques </a:t>
            </a:r>
          </a:p>
          <a:p>
            <a:r>
              <a:rPr lang="fr-FR" sz="2800" dirty="0"/>
              <a:t>Retour au domicile, mode de garde, congé parental</a:t>
            </a:r>
          </a:p>
          <a:p>
            <a:r>
              <a:rPr lang="fr-FR" sz="2800" dirty="0"/>
              <a:t>Plateforme de Coordination et d’Orientation si suspicion de Trouble du Neurodéveloppement.</a:t>
            </a:r>
          </a:p>
          <a:p>
            <a:r>
              <a:rPr lang="fr-FR" sz="2800" dirty="0"/>
              <a:t>Premier service médicosocial ressource = Centres d’Action Médico-Social Précoce : missions de dépistage, de diagnostic, de rééducation précoce et de guidance familiale. Travail sur l’orientation ultérieure.</a:t>
            </a:r>
          </a:p>
          <a:p>
            <a:endParaRPr lang="fr-FR"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389393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Petite enfance 0-6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7991007" cy="4351338"/>
          </a:xfrm>
        </p:spPr>
        <p:txBody>
          <a:bodyPr>
            <a:normAutofit/>
          </a:bodyPr>
          <a:lstStyle/>
          <a:p>
            <a:pPr marL="0" indent="0">
              <a:buNone/>
            </a:pPr>
            <a:r>
              <a:rPr lang="fr-FR" sz="2800" b="1" dirty="0">
                <a:solidFill>
                  <a:schemeClr val="accent2"/>
                </a:solidFill>
              </a:rPr>
              <a:t>Temps d’incertitude : importance de la coordination</a:t>
            </a:r>
          </a:p>
          <a:p>
            <a:r>
              <a:rPr lang="fr-FR" sz="2800" dirty="0"/>
              <a:t>Améliorer l’articulation entre les interventions assurées par les professionnels des CAMPS, SESSAD, professionnels libéraux et les équipes médicales sanitaires.</a:t>
            </a:r>
          </a:p>
          <a:p>
            <a:endParaRPr lang="fr-FR" sz="2800" dirty="0"/>
          </a:p>
          <a:p>
            <a:r>
              <a:rPr lang="fr-FR" sz="2800" dirty="0"/>
              <a:t>Place d’un coordonnateur qui ne soit pas la famille</a:t>
            </a:r>
            <a:r>
              <a:rPr lang="fr-FR" sz="2800" dirty="0" smtClean="0"/>
              <a:t>.</a:t>
            </a:r>
          </a:p>
          <a:p>
            <a:r>
              <a:rPr lang="fr-FR" dirty="0" smtClean="0"/>
              <a:t>La guidance parentale et familiale.</a:t>
            </a:r>
          </a:p>
          <a:p>
            <a:r>
              <a:rPr lang="fr-FR" sz="2800" dirty="0" smtClean="0"/>
              <a:t>Associations</a:t>
            </a:r>
            <a:endParaRPr lang="fr-FR" sz="2800" dirty="0"/>
          </a:p>
          <a:p>
            <a:pPr marL="0" indent="0">
              <a:buNone/>
            </a:pPr>
            <a:endParaRPr lang="fr-FR"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pic>
        <p:nvPicPr>
          <p:cNvPr id="3" name="Image 2">
            <a:extLst>
              <a:ext uri="{FF2B5EF4-FFF2-40B4-BE49-F238E27FC236}">
                <a16:creationId xmlns:a16="http://schemas.microsoft.com/office/drawing/2014/main" id="{A94CF925-1D5C-4FA6-9475-4C8AFB5857F9}"/>
              </a:ext>
            </a:extLst>
          </p:cNvPr>
          <p:cNvPicPr>
            <a:picLocks noChangeAspect="1"/>
          </p:cNvPicPr>
          <p:nvPr/>
        </p:nvPicPr>
        <p:blipFill>
          <a:blip r:embed="rId3"/>
          <a:stretch>
            <a:fillRect/>
          </a:stretch>
        </p:blipFill>
        <p:spPr>
          <a:xfrm>
            <a:off x="9286579" y="1690688"/>
            <a:ext cx="2170364" cy="4993057"/>
          </a:xfrm>
          <a:prstGeom prst="rect">
            <a:avLst/>
          </a:prstGeom>
        </p:spPr>
      </p:pic>
    </p:spTree>
    <p:extLst>
      <p:ext uri="{BB962C8B-B14F-4D97-AF65-F5344CB8AC3E}">
        <p14:creationId xmlns:p14="http://schemas.microsoft.com/office/powerpoint/2010/main" val="8560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Petite enfance 0-6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10515600" cy="3166100"/>
          </a:xfrm>
        </p:spPr>
        <p:txBody>
          <a:bodyPr>
            <a:normAutofit/>
          </a:bodyPr>
          <a:lstStyle/>
          <a:p>
            <a:pPr marL="0" indent="0">
              <a:buNone/>
            </a:pPr>
            <a:r>
              <a:rPr lang="fr-FR" sz="2800" b="1" dirty="0">
                <a:solidFill>
                  <a:schemeClr val="accent2"/>
                </a:solidFill>
              </a:rPr>
              <a:t>Enjeux</a:t>
            </a:r>
            <a:endParaRPr lang="fr-FR" b="1" dirty="0">
              <a:solidFill>
                <a:schemeClr val="accent2"/>
              </a:solidFill>
            </a:endParaRPr>
          </a:p>
          <a:p>
            <a:r>
              <a:rPr lang="fr-FR" sz="2800" dirty="0"/>
              <a:t>Evaluer le retentissement socio-familial : travail des parents, entourage familial, liens sociaux</a:t>
            </a:r>
          </a:p>
          <a:p>
            <a:r>
              <a:rPr lang="fr-FR" sz="2800" dirty="0"/>
              <a:t>Accueil en crèche des enfants porteurs de handicap</a:t>
            </a:r>
          </a:p>
          <a:p>
            <a:r>
              <a:rPr lang="fr-FR" sz="2800" dirty="0"/>
              <a:t>3 ans = instruction obligatoire depuis Juillet 2019</a:t>
            </a:r>
          </a:p>
          <a:p>
            <a:r>
              <a:rPr lang="fr-FR" sz="2800" dirty="0"/>
              <a:t>Inscription à l’école du quartier nécessaire. AESH indispensable.</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pic>
        <p:nvPicPr>
          <p:cNvPr id="7" name="Image 6">
            <a:extLst>
              <a:ext uri="{FF2B5EF4-FFF2-40B4-BE49-F238E27FC236}">
                <a16:creationId xmlns:a16="http://schemas.microsoft.com/office/drawing/2014/main" id="{CB3A59B5-5000-4559-908E-0CF1FE62C000}"/>
              </a:ext>
            </a:extLst>
          </p:cNvPr>
          <p:cNvPicPr>
            <a:picLocks noChangeAspect="1"/>
          </p:cNvPicPr>
          <p:nvPr/>
        </p:nvPicPr>
        <p:blipFill>
          <a:blip r:embed="rId3"/>
          <a:stretch>
            <a:fillRect/>
          </a:stretch>
        </p:blipFill>
        <p:spPr>
          <a:xfrm>
            <a:off x="356118" y="4734858"/>
            <a:ext cx="11479763" cy="1975275"/>
          </a:xfrm>
          <a:prstGeom prst="rect">
            <a:avLst/>
          </a:prstGeom>
        </p:spPr>
      </p:pic>
    </p:spTree>
    <p:extLst>
      <p:ext uri="{BB962C8B-B14F-4D97-AF65-F5344CB8AC3E}">
        <p14:creationId xmlns:p14="http://schemas.microsoft.com/office/powerpoint/2010/main" val="217506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Petite enfance 0-6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10515600" cy="767673"/>
          </a:xfrm>
        </p:spPr>
        <p:txBody>
          <a:bodyPr>
            <a:normAutofit/>
          </a:bodyPr>
          <a:lstStyle/>
          <a:p>
            <a:pPr marL="0" indent="0">
              <a:buNone/>
            </a:pPr>
            <a:r>
              <a:rPr lang="fr-FR" sz="2800" b="1" dirty="0">
                <a:solidFill>
                  <a:schemeClr val="accent2"/>
                </a:solidFill>
              </a:rPr>
              <a:t>Préparation à la scolarisation</a:t>
            </a:r>
            <a:endParaRPr lang="fr-FR" b="1" dirty="0">
              <a:solidFill>
                <a:schemeClr val="accent2"/>
              </a:solidFill>
            </a:endParaRP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pic>
        <p:nvPicPr>
          <p:cNvPr id="8" name="Image 7">
            <a:extLst>
              <a:ext uri="{FF2B5EF4-FFF2-40B4-BE49-F238E27FC236}">
                <a16:creationId xmlns:a16="http://schemas.microsoft.com/office/drawing/2014/main" id="{5BAC3FFE-ED55-4738-A95F-5ECB495CFC06}"/>
              </a:ext>
            </a:extLst>
          </p:cNvPr>
          <p:cNvPicPr>
            <a:picLocks noChangeAspect="1"/>
          </p:cNvPicPr>
          <p:nvPr/>
        </p:nvPicPr>
        <p:blipFill>
          <a:blip r:embed="rId3"/>
          <a:stretch>
            <a:fillRect/>
          </a:stretch>
        </p:blipFill>
        <p:spPr>
          <a:xfrm>
            <a:off x="489755" y="2593298"/>
            <a:ext cx="11212490" cy="3105583"/>
          </a:xfrm>
          <a:prstGeom prst="rect">
            <a:avLst/>
          </a:prstGeom>
        </p:spPr>
      </p:pic>
      <p:sp>
        <p:nvSpPr>
          <p:cNvPr id="5" name="ZoneTexte 4">
            <a:extLst>
              <a:ext uri="{FF2B5EF4-FFF2-40B4-BE49-F238E27FC236}">
                <a16:creationId xmlns:a16="http://schemas.microsoft.com/office/drawing/2014/main" id="{3CBC41B7-03D4-4207-AE89-7C5F8B5A0B9E}"/>
              </a:ext>
            </a:extLst>
          </p:cNvPr>
          <p:cNvSpPr txBox="1"/>
          <p:nvPr/>
        </p:nvSpPr>
        <p:spPr>
          <a:xfrm>
            <a:off x="4676931" y="5846544"/>
            <a:ext cx="7025314" cy="646331"/>
          </a:xfrm>
          <a:prstGeom prst="rect">
            <a:avLst/>
          </a:prstGeom>
          <a:noFill/>
        </p:spPr>
        <p:txBody>
          <a:bodyPr wrap="square" rtlCol="0">
            <a:spAutoFit/>
          </a:bodyPr>
          <a:lstStyle/>
          <a:p>
            <a:r>
              <a:rPr lang="fr-FR"/>
              <a:t>Proposition de parcours de préparation scolaire pour les enfants porteurs de trachéotomie – Prêt de Zina GHELAB, Hôpital Robert Debré Paris</a:t>
            </a:r>
            <a:endParaRPr lang="fr-FR" dirty="0"/>
          </a:p>
        </p:txBody>
      </p:sp>
    </p:spTree>
    <p:extLst>
      <p:ext uri="{BB962C8B-B14F-4D97-AF65-F5344CB8AC3E}">
        <p14:creationId xmlns:p14="http://schemas.microsoft.com/office/powerpoint/2010/main" val="186540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Petite enfance 0-6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p:txBody>
          <a:bodyPr>
            <a:normAutofit fontScale="85000" lnSpcReduction="20000"/>
          </a:bodyPr>
          <a:lstStyle/>
          <a:p>
            <a:pPr marL="0" indent="0">
              <a:buNone/>
            </a:pPr>
            <a:r>
              <a:rPr lang="fr-FR" sz="2800" b="1" dirty="0">
                <a:solidFill>
                  <a:schemeClr val="accent2"/>
                </a:solidFill>
              </a:rPr>
              <a:t>Qu’est ce qui pique?</a:t>
            </a:r>
            <a:endParaRPr lang="fr-FR" sz="2800" dirty="0"/>
          </a:p>
          <a:p>
            <a:r>
              <a:rPr lang="fr-FR" sz="2800" dirty="0"/>
              <a:t>Importance des démarches (soins, MDPH, école) avec nécessité de décharger les parents de la coordination.</a:t>
            </a:r>
          </a:p>
          <a:p>
            <a:r>
              <a:rPr lang="fr-FR" sz="2800" dirty="0"/>
              <a:t>Insuffisance des interventions précoces. Accès aux PCO, accès aux CAMSP, durée de suivi au CAMSP</a:t>
            </a:r>
            <a:r>
              <a:rPr lang="fr-FR" sz="2800" dirty="0" smtClean="0"/>
              <a:t>.</a:t>
            </a:r>
          </a:p>
          <a:p>
            <a:r>
              <a:rPr lang="fr-FR" dirty="0" smtClean="0"/>
              <a:t>Une explosion des demandes concernant les TND en face d’une pédopsychiatrie exsangue</a:t>
            </a:r>
            <a:endParaRPr lang="fr-FR" sz="2800" dirty="0"/>
          </a:p>
          <a:p>
            <a:r>
              <a:rPr lang="fr-FR" sz="2800" dirty="0"/>
              <a:t>Après 3 ans, « Si le niveau de handicap de votre enfant ne lui permet pas d’être accueilli dans une structure ordinaire, vous pouvez l’inscrire dans une structure spécialisée ». Manque de places : listes d’attente</a:t>
            </a:r>
          </a:p>
          <a:p>
            <a:r>
              <a:rPr lang="fr-FR" sz="2800" dirty="0"/>
              <a:t>Inadéquation entre l’offre de l’école et les besoins de l’enfant porteur de PH</a:t>
            </a:r>
          </a:p>
          <a:p>
            <a:r>
              <a:rPr lang="fr-FR" sz="2800" dirty="0"/>
              <a:t>Retentissement familial fort avec isolement et épuisement. </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pic>
        <p:nvPicPr>
          <p:cNvPr id="3" name="Image 2"/>
          <p:cNvPicPr>
            <a:picLocks noChangeAspect="1"/>
          </p:cNvPicPr>
          <p:nvPr/>
        </p:nvPicPr>
        <p:blipFill>
          <a:blip r:embed="rId3"/>
          <a:stretch>
            <a:fillRect/>
          </a:stretch>
        </p:blipFill>
        <p:spPr>
          <a:xfrm>
            <a:off x="6298021" y="199564"/>
            <a:ext cx="2466975" cy="1857375"/>
          </a:xfrm>
          <a:prstGeom prst="rect">
            <a:avLst/>
          </a:prstGeom>
        </p:spPr>
      </p:pic>
    </p:spTree>
    <p:extLst>
      <p:ext uri="{BB962C8B-B14F-4D97-AF65-F5344CB8AC3E}">
        <p14:creationId xmlns:p14="http://schemas.microsoft.com/office/powerpoint/2010/main" val="399434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Petite enfance 0-6 ans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10515600" cy="4095490"/>
          </a:xfrm>
        </p:spPr>
        <p:txBody>
          <a:bodyPr>
            <a:normAutofit/>
          </a:bodyPr>
          <a:lstStyle/>
          <a:p>
            <a:pPr marL="0" indent="0">
              <a:buNone/>
            </a:pPr>
            <a:r>
              <a:rPr lang="fr-FR" sz="2800" b="1" dirty="0">
                <a:solidFill>
                  <a:schemeClr val="accent2"/>
                </a:solidFill>
              </a:rPr>
              <a:t>Perspectives ?</a:t>
            </a:r>
            <a:endParaRPr lang="fr-FR" sz="2800" dirty="0"/>
          </a:p>
          <a:p>
            <a:r>
              <a:rPr lang="fr-FR" sz="2800" dirty="0"/>
              <a:t>Service du repérage et de l’accompagnement précoce (CNH) : rapprochement des différentes structures existantes (CAMSP, PCO, CMPP) pour plus de cohésion. Pilotage par la Sécurité Sociale. 2025</a:t>
            </a:r>
            <a:endParaRPr lang="fr-FR" dirty="0"/>
          </a:p>
          <a:p>
            <a:r>
              <a:rPr lang="fr-FR" sz="2800" dirty="0"/>
              <a:t>Milieu ordinaire prioritaire, inclusion en crèche, à l’école. Equipes mobiles médico-sociales, intervention des professionnels de santé dans les murs de l’école.</a:t>
            </a:r>
          </a:p>
          <a:p>
            <a:r>
              <a:rPr lang="fr-FR" dirty="0"/>
              <a:t>Parcours coordonné Paralysie Cérébrale et Polyhandicap. Financé par l’Assurance Maladie. 14/11/22. Organisé par les ARS. Délai?</a:t>
            </a:r>
            <a:endParaRPr lang="fr-FR" sz="2800" dirty="0"/>
          </a:p>
          <a:p>
            <a:endParaRPr lang="fr-FR" sz="2800" dirty="0"/>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Tree>
    <p:extLst>
      <p:ext uri="{BB962C8B-B14F-4D97-AF65-F5344CB8AC3E}">
        <p14:creationId xmlns:p14="http://schemas.microsoft.com/office/powerpoint/2010/main" val="343488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208A6D1-9F54-4C06-BB29-6EF0B65D0C6E}"/>
              </a:ext>
            </a:extLst>
          </p:cNvPr>
          <p:cNvSpPr>
            <a:spLocks noGrp="1"/>
          </p:cNvSpPr>
          <p:nvPr>
            <p:ph type="title"/>
          </p:nvPr>
        </p:nvSpPr>
        <p:spPr/>
        <p:txBody>
          <a:bodyPr/>
          <a:lstStyle/>
          <a:p>
            <a:r>
              <a:rPr lang="fr-FR" dirty="0"/>
              <a:t>Enfance 6-12 ans</a:t>
            </a:r>
          </a:p>
        </p:txBody>
      </p:sp>
      <p:pic>
        <p:nvPicPr>
          <p:cNvPr id="6" name="Image 5" descr="rehso3.jpg">
            <a:extLst>
              <a:ext uri="{FF2B5EF4-FFF2-40B4-BE49-F238E27FC236}">
                <a16:creationId xmlns:a16="http://schemas.microsoft.com/office/drawing/2014/main" id="{66E18202-CA48-43A6-864D-CBD16152FA24}"/>
              </a:ext>
            </a:extLst>
          </p:cNvPr>
          <p:cNvPicPr>
            <a:picLocks noChangeAspect="1"/>
          </p:cNvPicPr>
          <p:nvPr/>
        </p:nvPicPr>
        <p:blipFill>
          <a:blip r:embed="rId2"/>
          <a:stretch>
            <a:fillRect/>
          </a:stretch>
        </p:blipFill>
        <p:spPr>
          <a:xfrm>
            <a:off x="10054298" y="0"/>
            <a:ext cx="2137702" cy="1516946"/>
          </a:xfrm>
          <a:prstGeom prst="rect">
            <a:avLst/>
          </a:prstGeom>
        </p:spPr>
      </p:pic>
      <p:sp>
        <p:nvSpPr>
          <p:cNvPr id="7" name="Ellipse 6">
            <a:extLst>
              <a:ext uri="{FF2B5EF4-FFF2-40B4-BE49-F238E27FC236}">
                <a16:creationId xmlns:a16="http://schemas.microsoft.com/office/drawing/2014/main" id="{12015E38-39B0-49DB-96BB-5941511017FA}"/>
              </a:ext>
            </a:extLst>
          </p:cNvPr>
          <p:cNvSpPr/>
          <p:nvPr/>
        </p:nvSpPr>
        <p:spPr>
          <a:xfrm>
            <a:off x="7594171" y="3377891"/>
            <a:ext cx="1284484" cy="1144005"/>
          </a:xfrm>
          <a:prstGeom prst="ellipse">
            <a:avLst/>
          </a:prstGeom>
          <a:solidFill>
            <a:srgbClr val="FFC000"/>
          </a:solidFill>
          <a:ln w="12700" cap="flat" cmpd="sng" algn="ctr">
            <a:solidFill>
              <a:srgbClr val="168E7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ill Sans Nova"/>
              <a:ea typeface="+mn-ea"/>
              <a:cs typeface="+mn-cs"/>
            </a:endParaRPr>
          </a:p>
        </p:txBody>
      </p:sp>
      <p:sp>
        <p:nvSpPr>
          <p:cNvPr id="9" name="Cœur 8">
            <a:extLst>
              <a:ext uri="{FF2B5EF4-FFF2-40B4-BE49-F238E27FC236}">
                <a16:creationId xmlns:a16="http://schemas.microsoft.com/office/drawing/2014/main" id="{6CECC1B8-B8F6-47E5-8117-3BE9C22EEE07}"/>
              </a:ext>
            </a:extLst>
          </p:cNvPr>
          <p:cNvSpPr/>
          <p:nvPr/>
        </p:nvSpPr>
        <p:spPr>
          <a:xfrm rot="13862194">
            <a:off x="5345241" y="3966334"/>
            <a:ext cx="2894430" cy="2445281"/>
          </a:xfrm>
          <a:prstGeom prst="heart">
            <a:avLst/>
          </a:prstGeom>
          <a:solidFill>
            <a:srgbClr val="09392F">
              <a:lumMod val="25000"/>
              <a:lumOff val="75000"/>
            </a:srgbClr>
          </a:solidFill>
          <a:ln w="12700" cap="flat" cmpd="sng" algn="ctr">
            <a:solidFill>
              <a:srgbClr val="1EBE9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ill Sans Nova"/>
              <a:ea typeface="+mn-ea"/>
              <a:cs typeface="+mn-cs"/>
            </a:endParaRPr>
          </a:p>
        </p:txBody>
      </p:sp>
      <p:sp>
        <p:nvSpPr>
          <p:cNvPr id="10" name="ZoneTexte 9">
            <a:extLst>
              <a:ext uri="{FF2B5EF4-FFF2-40B4-BE49-F238E27FC236}">
                <a16:creationId xmlns:a16="http://schemas.microsoft.com/office/drawing/2014/main" id="{0B582EB9-5155-4CDA-A0A6-590AE4E285A0}"/>
              </a:ext>
            </a:extLst>
          </p:cNvPr>
          <p:cNvSpPr txBox="1"/>
          <p:nvPr/>
        </p:nvSpPr>
        <p:spPr>
          <a:xfrm>
            <a:off x="7898970" y="1866878"/>
            <a:ext cx="1202267" cy="369332"/>
          </a:xfrm>
          <a:prstGeom prst="rect">
            <a:avLst/>
          </a:prstGeom>
          <a:noFill/>
        </p:spPr>
        <p:txBody>
          <a:bodyPr wrap="square" rtlCol="0">
            <a:spAutoFit/>
          </a:bodyPr>
          <a:lstStyle/>
          <a:p>
            <a:r>
              <a:rPr lang="fr-FR" dirty="0">
                <a:solidFill>
                  <a:srgbClr val="000000"/>
                </a:solidFill>
                <a:latin typeface="Gill Sans Nova"/>
              </a:rPr>
              <a:t>Ecole</a:t>
            </a:r>
          </a:p>
        </p:txBody>
      </p:sp>
      <p:sp>
        <p:nvSpPr>
          <p:cNvPr id="11" name="Cœur 10">
            <a:extLst>
              <a:ext uri="{FF2B5EF4-FFF2-40B4-BE49-F238E27FC236}">
                <a16:creationId xmlns:a16="http://schemas.microsoft.com/office/drawing/2014/main" id="{F309A613-E6C3-4924-B08C-396CB90D3F6E}"/>
              </a:ext>
            </a:extLst>
          </p:cNvPr>
          <p:cNvSpPr/>
          <p:nvPr/>
        </p:nvSpPr>
        <p:spPr>
          <a:xfrm rot="7639462">
            <a:off x="8310108" y="3937444"/>
            <a:ext cx="2894430" cy="2445281"/>
          </a:xfrm>
          <a:prstGeom prst="heart">
            <a:avLst/>
          </a:prstGeom>
          <a:solidFill>
            <a:srgbClr val="09392F">
              <a:lumMod val="25000"/>
              <a:lumOff val="75000"/>
            </a:srgbClr>
          </a:solidFill>
          <a:ln w="12700" cap="flat" cmpd="sng" algn="ctr">
            <a:solidFill>
              <a:srgbClr val="1EBE9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ill Sans Nova"/>
              <a:ea typeface="+mn-ea"/>
              <a:cs typeface="+mn-cs"/>
            </a:endParaRPr>
          </a:p>
        </p:txBody>
      </p:sp>
      <p:sp>
        <p:nvSpPr>
          <p:cNvPr id="12" name="Cœur 11">
            <a:extLst>
              <a:ext uri="{FF2B5EF4-FFF2-40B4-BE49-F238E27FC236}">
                <a16:creationId xmlns:a16="http://schemas.microsoft.com/office/drawing/2014/main" id="{829BFD47-DE77-4F56-8DF2-340C6D9FB813}"/>
              </a:ext>
            </a:extLst>
          </p:cNvPr>
          <p:cNvSpPr/>
          <p:nvPr/>
        </p:nvSpPr>
        <p:spPr>
          <a:xfrm>
            <a:off x="6792366" y="851412"/>
            <a:ext cx="2894430" cy="2445281"/>
          </a:xfrm>
          <a:prstGeom prst="heart">
            <a:avLst/>
          </a:prstGeom>
          <a:solidFill>
            <a:srgbClr val="09392F">
              <a:lumMod val="25000"/>
              <a:lumOff val="75000"/>
            </a:srgbClr>
          </a:solidFill>
          <a:ln w="12700" cap="flat" cmpd="sng" algn="ctr">
            <a:solidFill>
              <a:srgbClr val="1EBE9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Gill Sans Nova"/>
              <a:ea typeface="+mn-ea"/>
              <a:cs typeface="+mn-cs"/>
            </a:endParaRPr>
          </a:p>
        </p:txBody>
      </p:sp>
      <p:sp>
        <p:nvSpPr>
          <p:cNvPr id="13" name="ZoneTexte 12">
            <a:extLst>
              <a:ext uri="{FF2B5EF4-FFF2-40B4-BE49-F238E27FC236}">
                <a16:creationId xmlns:a16="http://schemas.microsoft.com/office/drawing/2014/main" id="{8324C044-0FF3-4902-9ECB-704A11C15788}"/>
              </a:ext>
            </a:extLst>
          </p:cNvPr>
          <p:cNvSpPr txBox="1"/>
          <p:nvPr/>
        </p:nvSpPr>
        <p:spPr>
          <a:xfrm>
            <a:off x="7480079" y="1866878"/>
            <a:ext cx="1621158" cy="369332"/>
          </a:xfrm>
          <a:prstGeom prst="rect">
            <a:avLst/>
          </a:prstGeom>
          <a:noFill/>
        </p:spPr>
        <p:txBody>
          <a:bodyPr wrap="square" rtlCol="0">
            <a:spAutoFit/>
          </a:bodyPr>
          <a:lstStyle/>
          <a:p>
            <a:pPr algn="ctr"/>
            <a:r>
              <a:rPr lang="fr-FR" b="1" dirty="0">
                <a:solidFill>
                  <a:srgbClr val="000000"/>
                </a:solidFill>
                <a:latin typeface="Gill Sans Nova"/>
              </a:rPr>
              <a:t>ECOLE</a:t>
            </a:r>
          </a:p>
        </p:txBody>
      </p:sp>
      <p:sp>
        <p:nvSpPr>
          <p:cNvPr id="14" name="ZoneTexte 13">
            <a:extLst>
              <a:ext uri="{FF2B5EF4-FFF2-40B4-BE49-F238E27FC236}">
                <a16:creationId xmlns:a16="http://schemas.microsoft.com/office/drawing/2014/main" id="{FD3AED96-4E63-49E7-B07A-64448CA67828}"/>
              </a:ext>
            </a:extLst>
          </p:cNvPr>
          <p:cNvSpPr txBox="1"/>
          <p:nvPr/>
        </p:nvSpPr>
        <p:spPr>
          <a:xfrm>
            <a:off x="8946744" y="4886194"/>
            <a:ext cx="1621158" cy="369332"/>
          </a:xfrm>
          <a:prstGeom prst="rect">
            <a:avLst/>
          </a:prstGeom>
          <a:noFill/>
        </p:spPr>
        <p:txBody>
          <a:bodyPr wrap="square" rtlCol="0">
            <a:spAutoFit/>
          </a:bodyPr>
          <a:lstStyle/>
          <a:p>
            <a:pPr algn="ctr"/>
            <a:r>
              <a:rPr lang="fr-FR" b="1" dirty="0">
                <a:solidFill>
                  <a:srgbClr val="000000"/>
                </a:solidFill>
                <a:latin typeface="Gill Sans Nova"/>
              </a:rPr>
              <a:t>VACANCES</a:t>
            </a:r>
          </a:p>
        </p:txBody>
      </p:sp>
      <p:sp>
        <p:nvSpPr>
          <p:cNvPr id="15" name="ZoneTexte 14">
            <a:extLst>
              <a:ext uri="{FF2B5EF4-FFF2-40B4-BE49-F238E27FC236}">
                <a16:creationId xmlns:a16="http://schemas.microsoft.com/office/drawing/2014/main" id="{014933EF-F693-4387-88A4-6E4F603CF1CD}"/>
              </a:ext>
            </a:extLst>
          </p:cNvPr>
          <p:cNvSpPr txBox="1"/>
          <p:nvPr/>
        </p:nvSpPr>
        <p:spPr>
          <a:xfrm>
            <a:off x="5818441" y="4884772"/>
            <a:ext cx="1621158" cy="369332"/>
          </a:xfrm>
          <a:prstGeom prst="rect">
            <a:avLst/>
          </a:prstGeom>
          <a:noFill/>
        </p:spPr>
        <p:txBody>
          <a:bodyPr wrap="square" rtlCol="0">
            <a:spAutoFit/>
          </a:bodyPr>
          <a:lstStyle/>
          <a:p>
            <a:pPr algn="ctr"/>
            <a:r>
              <a:rPr lang="fr-FR" b="1" dirty="0">
                <a:solidFill>
                  <a:srgbClr val="000000"/>
                </a:solidFill>
                <a:latin typeface="Gill Sans Nova"/>
              </a:rPr>
              <a:t>LOISIRS</a:t>
            </a:r>
          </a:p>
        </p:txBody>
      </p:sp>
      <p:sp>
        <p:nvSpPr>
          <p:cNvPr id="2" name="Espace réservé du contenu 1">
            <a:extLst>
              <a:ext uri="{FF2B5EF4-FFF2-40B4-BE49-F238E27FC236}">
                <a16:creationId xmlns:a16="http://schemas.microsoft.com/office/drawing/2014/main" id="{2758EB13-931D-4FAA-8B2E-715A88B33FB7}"/>
              </a:ext>
            </a:extLst>
          </p:cNvPr>
          <p:cNvSpPr>
            <a:spLocks noGrp="1"/>
          </p:cNvSpPr>
          <p:nvPr>
            <p:ph idx="1"/>
          </p:nvPr>
        </p:nvSpPr>
        <p:spPr>
          <a:xfrm>
            <a:off x="838200" y="1825625"/>
            <a:ext cx="10515600" cy="4667250"/>
          </a:xfrm>
        </p:spPr>
        <p:txBody>
          <a:bodyPr>
            <a:normAutofit/>
          </a:bodyPr>
          <a:lstStyle/>
          <a:p>
            <a:pPr marL="0" indent="0">
              <a:buNone/>
            </a:pPr>
            <a:r>
              <a:rPr lang="fr-FR" sz="2800" b="1" dirty="0">
                <a:solidFill>
                  <a:schemeClr val="accent2"/>
                </a:solidFill>
              </a:rPr>
              <a:t>Temps de l’insouciance?</a:t>
            </a:r>
          </a:p>
          <a:p>
            <a:pPr marL="0" indent="0">
              <a:buNone/>
            </a:pPr>
            <a:endParaRPr lang="fr-FR" dirty="0"/>
          </a:p>
          <a:p>
            <a:pPr marL="0" indent="0">
              <a:buNone/>
            </a:pPr>
            <a:endParaRPr lang="fr-FR" dirty="0"/>
          </a:p>
          <a:p>
            <a:pPr marL="0" indent="0">
              <a:buNone/>
            </a:pPr>
            <a:r>
              <a:rPr lang="fr-FR" dirty="0"/>
              <a:t>Inclusion scolaire +++</a:t>
            </a:r>
          </a:p>
          <a:p>
            <a:pPr marL="0" indent="0">
              <a:buNone/>
            </a:pPr>
            <a:r>
              <a:rPr lang="fr-FR" dirty="0"/>
              <a:t>Autodétermination</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2504005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TotalTime>
  <Words>1555</Words>
  <Application>Microsoft Office PowerPoint</Application>
  <PresentationFormat>Grand écran</PresentationFormat>
  <Paragraphs>163</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21</vt:i4>
      </vt:variant>
    </vt:vector>
  </HeadingPairs>
  <TitlesOfParts>
    <vt:vector size="27" baseType="lpstr">
      <vt:lpstr>Arial</vt:lpstr>
      <vt:lpstr>Calibri</vt:lpstr>
      <vt:lpstr>Calibri Light</vt:lpstr>
      <vt:lpstr>Gill Sans Nova</vt:lpstr>
      <vt:lpstr>Thème Office</vt:lpstr>
      <vt:lpstr>1_Thème Office</vt:lpstr>
      <vt:lpstr>REHSO</vt:lpstr>
      <vt:lpstr>Pourcours de soins/vie  : l’existant et les enjeux</vt:lpstr>
      <vt:lpstr>Petite enfance 0-6 ans</vt:lpstr>
      <vt:lpstr>Petite enfance 0-6 ans</vt:lpstr>
      <vt:lpstr>Petite enfance 0-6 ans</vt:lpstr>
      <vt:lpstr>Petite enfance 0-6 ans</vt:lpstr>
      <vt:lpstr>Petite enfance 0-6 ans</vt:lpstr>
      <vt:lpstr>Petite enfance 0-6 ans</vt:lpstr>
      <vt:lpstr>Enfance 6-12 ans</vt:lpstr>
      <vt:lpstr>Enfance 6-12 ans</vt:lpstr>
      <vt:lpstr>Enfance 6-12 ans</vt:lpstr>
      <vt:lpstr>Enfance 6-12 ans</vt:lpstr>
      <vt:lpstr>Enfance 6-12 ans</vt:lpstr>
      <vt:lpstr>Enfance 6-12 ans</vt:lpstr>
      <vt:lpstr>Adolescence 12-18/20 ans</vt:lpstr>
      <vt:lpstr>Adolescence 12-18/20 ans</vt:lpstr>
      <vt:lpstr>Adolescence 12-18/20 ans</vt:lpstr>
      <vt:lpstr>Adolescence 12-18/20 ans</vt:lpstr>
      <vt:lpstr>Conclusions</vt:lpstr>
      <vt:lpstr>PROPOSITIONS REHSO ASSISES DE PEDIATRIE</vt:lpstr>
      <vt:lpstr>PROPOSITIONS REHSO ASSISES DE PEDIATRIE2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REHSO</dc:title>
  <dc:creator>Emmanuelle FLEURENCE</dc:creator>
  <cp:lastModifiedBy>Jasper Elisabeth</cp:lastModifiedBy>
  <cp:revision>30</cp:revision>
  <dcterms:created xsi:type="dcterms:W3CDTF">2023-05-24T09:16:00Z</dcterms:created>
  <dcterms:modified xsi:type="dcterms:W3CDTF">2023-11-17T16:35:52Z</dcterms:modified>
</cp:coreProperties>
</file>