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9" r:id="rId6"/>
    <p:sldId id="260" r:id="rId7"/>
    <p:sldId id="261" r:id="rId8"/>
    <p:sldId id="258" r:id="rId9"/>
    <p:sldId id="262" r:id="rId10"/>
    <p:sldId id="263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89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82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7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23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70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91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26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4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37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8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8D29-61EE-43F0-B2FD-F87C4053B61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4E96-75EA-473C-B0A3-4B8217BF2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28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Douleur chronique chez les enfants et les adolescents : épidémiologie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72913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Journée du REHSO</a:t>
            </a:r>
          </a:p>
          <a:p>
            <a:r>
              <a:rPr lang="fr-FR" dirty="0" smtClean="0"/>
              <a:t>Vendredi 14 juin 2024</a:t>
            </a:r>
          </a:p>
          <a:p>
            <a:r>
              <a:rPr lang="fr-FR" dirty="0" smtClean="0"/>
              <a:t>« Les parcours de soins de l’enfant/adolescent(e) en situation de douleur </a:t>
            </a:r>
            <a:r>
              <a:rPr lang="fr-FR" dirty="0" smtClean="0"/>
              <a:t>chronique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90500" y="5511990"/>
            <a:ext cx="7708900" cy="109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Dr Sylvie Berciaud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CETD pédiatrique CHU de Bordeaux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Service douleur et médecine intégrative</a:t>
            </a:r>
          </a:p>
        </p:txBody>
      </p:sp>
      <p:pic>
        <p:nvPicPr>
          <p:cNvPr id="5" name="Image 1" descr="Logo CHU-BDX-R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2465" cy="137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Prévalence globale 20,8 %</a:t>
            </a:r>
          </a:p>
          <a:p>
            <a:r>
              <a:rPr lang="fr-FR" dirty="0" smtClean="0"/>
              <a:t>Prévalence la plus élevée maux de tête et douleurs musculo-squelettiques 25,7%</a:t>
            </a:r>
          </a:p>
          <a:p>
            <a:r>
              <a:rPr lang="fr-FR" dirty="0" smtClean="0"/>
              <a:t>Douleurs multi-sites/générales de 21%</a:t>
            </a:r>
          </a:p>
          <a:p>
            <a:r>
              <a:rPr lang="fr-FR" dirty="0" smtClean="0"/>
              <a:t>Maux de dos 19,1%</a:t>
            </a:r>
          </a:p>
          <a:p>
            <a:r>
              <a:rPr lang="fr-FR" dirty="0" smtClean="0"/>
              <a:t>Douleurs abdominales 17,3%</a:t>
            </a:r>
          </a:p>
          <a:p>
            <a:r>
              <a:rPr lang="fr-FR" dirty="0" smtClean="0"/>
              <a:t>Autres 6,9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Prévalence de la douleur chronique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1300" y="6311900"/>
            <a:ext cx="1173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Chambers CT, Dol J, </a:t>
            </a:r>
            <a:r>
              <a:rPr lang="fr-FR" sz="1200" dirty="0" err="1"/>
              <a:t>Tutelman</a:t>
            </a:r>
            <a:r>
              <a:rPr lang="fr-FR" sz="1200" dirty="0"/>
              <a:t> PR, </a:t>
            </a:r>
            <a:r>
              <a:rPr lang="fr-FR" sz="1200" dirty="0" err="1"/>
              <a:t>Langley</a:t>
            </a:r>
            <a:r>
              <a:rPr lang="fr-FR" sz="1200" dirty="0"/>
              <a:t> CL, Parker JA, Cormier BT, Macfarlane GJ, Jones GT, Chapman D, Proudfoot N, Grant A, </a:t>
            </a:r>
            <a:r>
              <a:rPr lang="fr-FR" sz="1200" dirty="0" err="1"/>
              <a:t>Marianayagam</a:t>
            </a:r>
            <a:r>
              <a:rPr lang="fr-FR" sz="1200" dirty="0"/>
              <a:t> J. The </a:t>
            </a:r>
            <a:r>
              <a:rPr lang="fr-FR" sz="1200" dirty="0" err="1"/>
              <a:t>prevalence</a:t>
            </a:r>
            <a:r>
              <a:rPr lang="fr-FR" sz="1200" dirty="0"/>
              <a:t> of </a:t>
            </a:r>
            <a:r>
              <a:rPr lang="fr-FR" sz="1200" dirty="0" err="1"/>
              <a:t>chronic</a:t>
            </a:r>
            <a:r>
              <a:rPr lang="fr-FR" sz="1200" dirty="0"/>
              <a:t> pain in </a:t>
            </a:r>
            <a:r>
              <a:rPr lang="fr-FR" sz="1200" dirty="0" err="1"/>
              <a:t>children</a:t>
            </a:r>
            <a:r>
              <a:rPr lang="fr-FR" sz="1200" dirty="0"/>
              <a:t> and adolescents: a </a:t>
            </a:r>
            <a:r>
              <a:rPr lang="fr-FR" sz="1200" dirty="0" err="1"/>
              <a:t>systematic</a:t>
            </a:r>
            <a:r>
              <a:rPr lang="fr-FR" sz="1200" dirty="0"/>
              <a:t> </a:t>
            </a:r>
            <a:r>
              <a:rPr lang="fr-FR" sz="1200" dirty="0" err="1"/>
              <a:t>review</a:t>
            </a:r>
            <a:r>
              <a:rPr lang="fr-FR" sz="1200" dirty="0"/>
              <a:t> update and </a:t>
            </a:r>
            <a:r>
              <a:rPr lang="fr-FR" sz="1200" dirty="0" err="1"/>
              <a:t>meta-analysis</a:t>
            </a:r>
            <a:r>
              <a:rPr lang="fr-FR" sz="1200" dirty="0"/>
              <a:t>. Pain. 2024 May 15. </a:t>
            </a:r>
            <a:r>
              <a:rPr lang="fr-FR" sz="1200" dirty="0" err="1"/>
              <a:t>doi</a:t>
            </a:r>
            <a:r>
              <a:rPr lang="fr-FR" sz="1200" dirty="0"/>
              <a:t>: 10.1097/j.pain.0000000000003267. </a:t>
            </a:r>
            <a:r>
              <a:rPr lang="fr-FR" sz="1200" dirty="0" err="1"/>
              <a:t>Epub</a:t>
            </a:r>
            <a:r>
              <a:rPr lang="fr-FR" sz="1200" dirty="0"/>
              <a:t> </a:t>
            </a:r>
            <a:r>
              <a:rPr lang="fr-FR" sz="1200" dirty="0" err="1"/>
              <a:t>ahead</a:t>
            </a:r>
            <a:r>
              <a:rPr lang="fr-FR" sz="1200" dirty="0"/>
              <a:t> of </a:t>
            </a:r>
            <a:r>
              <a:rPr lang="fr-FR" sz="1200" dirty="0" err="1"/>
              <a:t>print</a:t>
            </a:r>
            <a:r>
              <a:rPr lang="fr-FR" sz="1200" dirty="0"/>
              <a:t>. PMID: 38743558.</a:t>
            </a:r>
          </a:p>
        </p:txBody>
      </p:sp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465883"/>
            <a:ext cx="3009900" cy="112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9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Prévalence plus élevée chez les filles (18,3%) que chez les garçons (12,7%) quelque soit le type de douleur (à l’exception des maux de dos et douleurs musculo-squelettiques pas de différence significative)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Prévalence signalée</a:t>
            </a:r>
          </a:p>
          <a:p>
            <a:pPr lvl="1"/>
            <a:r>
              <a:rPr lang="fr-FR" dirty="0" smtClean="0"/>
              <a:t>quotidiennement 5,9%</a:t>
            </a:r>
          </a:p>
          <a:p>
            <a:pPr lvl="1"/>
            <a:r>
              <a:rPr lang="fr-FR" dirty="0" smtClean="0"/>
              <a:t>hebdomadaire 23%</a:t>
            </a:r>
          </a:p>
          <a:p>
            <a:pPr lvl="1"/>
            <a:r>
              <a:rPr lang="fr-FR" dirty="0" smtClean="0"/>
              <a:t>mensuelle 14,1 %</a:t>
            </a:r>
          </a:p>
          <a:p>
            <a:pPr lvl="1"/>
            <a:r>
              <a:rPr lang="fr-FR" dirty="0" smtClean="0"/>
              <a:t>récurrente (non précisé) 42,2%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Pas en mesure de comparer les différences par rapport à la pandémie de COVID-19</a:t>
            </a:r>
          </a:p>
          <a:p>
            <a:endParaRPr lang="fr-FR" dirty="0" smtClean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Prévalence de la douleur chronique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1300" y="6311900"/>
            <a:ext cx="1173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Chambers CT, Dol J, </a:t>
            </a:r>
            <a:r>
              <a:rPr lang="fr-FR" sz="1200" dirty="0" err="1"/>
              <a:t>Tutelman</a:t>
            </a:r>
            <a:r>
              <a:rPr lang="fr-FR" sz="1200" dirty="0"/>
              <a:t> PR, </a:t>
            </a:r>
            <a:r>
              <a:rPr lang="fr-FR" sz="1200" dirty="0" err="1"/>
              <a:t>Langley</a:t>
            </a:r>
            <a:r>
              <a:rPr lang="fr-FR" sz="1200" dirty="0"/>
              <a:t> CL, Parker JA, Cormier BT, Macfarlane GJ, Jones GT, Chapman D, Proudfoot N, Grant A, </a:t>
            </a:r>
            <a:r>
              <a:rPr lang="fr-FR" sz="1200" dirty="0" err="1"/>
              <a:t>Marianayagam</a:t>
            </a:r>
            <a:r>
              <a:rPr lang="fr-FR" sz="1200" dirty="0"/>
              <a:t> J. The </a:t>
            </a:r>
            <a:r>
              <a:rPr lang="fr-FR" sz="1200" dirty="0" err="1"/>
              <a:t>prevalence</a:t>
            </a:r>
            <a:r>
              <a:rPr lang="fr-FR" sz="1200" dirty="0"/>
              <a:t> of </a:t>
            </a:r>
            <a:r>
              <a:rPr lang="fr-FR" sz="1200" dirty="0" err="1"/>
              <a:t>chronic</a:t>
            </a:r>
            <a:r>
              <a:rPr lang="fr-FR" sz="1200" dirty="0"/>
              <a:t> pain in </a:t>
            </a:r>
            <a:r>
              <a:rPr lang="fr-FR" sz="1200" dirty="0" err="1"/>
              <a:t>children</a:t>
            </a:r>
            <a:r>
              <a:rPr lang="fr-FR" sz="1200" dirty="0"/>
              <a:t> and adolescents: a </a:t>
            </a:r>
            <a:r>
              <a:rPr lang="fr-FR" sz="1200" dirty="0" err="1"/>
              <a:t>systematic</a:t>
            </a:r>
            <a:r>
              <a:rPr lang="fr-FR" sz="1200" dirty="0"/>
              <a:t> </a:t>
            </a:r>
            <a:r>
              <a:rPr lang="fr-FR" sz="1200" dirty="0" err="1"/>
              <a:t>review</a:t>
            </a:r>
            <a:r>
              <a:rPr lang="fr-FR" sz="1200" dirty="0"/>
              <a:t> update and </a:t>
            </a:r>
            <a:r>
              <a:rPr lang="fr-FR" sz="1200" dirty="0" err="1"/>
              <a:t>meta-analysis</a:t>
            </a:r>
            <a:r>
              <a:rPr lang="fr-FR" sz="1200" dirty="0"/>
              <a:t>. Pain. 2024 May 15. </a:t>
            </a:r>
            <a:r>
              <a:rPr lang="fr-FR" sz="1200" dirty="0" err="1"/>
              <a:t>doi</a:t>
            </a:r>
            <a:r>
              <a:rPr lang="fr-FR" sz="1200" dirty="0"/>
              <a:t>: 10.1097/j.pain.0000000000003267. </a:t>
            </a:r>
            <a:r>
              <a:rPr lang="fr-FR" sz="1200" dirty="0" err="1"/>
              <a:t>Epub</a:t>
            </a:r>
            <a:r>
              <a:rPr lang="fr-FR" sz="1200" dirty="0"/>
              <a:t> </a:t>
            </a:r>
            <a:r>
              <a:rPr lang="fr-FR" sz="1200" dirty="0" err="1"/>
              <a:t>ahead</a:t>
            </a:r>
            <a:r>
              <a:rPr lang="fr-FR" sz="1200" dirty="0"/>
              <a:t> of </a:t>
            </a:r>
            <a:r>
              <a:rPr lang="fr-FR" sz="1200" dirty="0" err="1"/>
              <a:t>print</a:t>
            </a:r>
            <a:r>
              <a:rPr lang="fr-FR" sz="1200" dirty="0"/>
              <a:t>. PMID: 38743558.</a:t>
            </a:r>
          </a:p>
        </p:txBody>
      </p:sp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465883"/>
            <a:ext cx="3009900" cy="112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5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Prise en soin de la douleur chronique pédiatrique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Commission</a:t>
            </a:r>
            <a:r>
              <a:rPr lang="fr-FR" i="1" dirty="0" smtClean="0"/>
              <a:t> LANCET </a:t>
            </a:r>
            <a:r>
              <a:rPr lang="fr-FR" dirty="0" smtClean="0"/>
              <a:t>2020, objectifs : </a:t>
            </a:r>
          </a:p>
          <a:p>
            <a:pPr lvl="1"/>
            <a:r>
              <a:rPr lang="fr-FR" dirty="0" smtClean="0"/>
              <a:t>prendre en compte la douleur</a:t>
            </a:r>
          </a:p>
          <a:p>
            <a:pPr lvl="1"/>
            <a:r>
              <a:rPr lang="fr-FR" dirty="0" smtClean="0"/>
              <a:t>la comprendre </a:t>
            </a:r>
          </a:p>
          <a:p>
            <a:pPr lvl="1"/>
            <a:r>
              <a:rPr lang="fr-FR" dirty="0" smtClean="0"/>
              <a:t>la rendre visible</a:t>
            </a:r>
          </a:p>
          <a:p>
            <a:pPr lvl="1"/>
            <a:r>
              <a:rPr lang="fr-FR" dirty="0" smtClean="0"/>
              <a:t>l’améliorer</a:t>
            </a:r>
          </a:p>
          <a:p>
            <a:r>
              <a:rPr lang="fr-FR" dirty="0" smtClean="0"/>
              <a:t>OMS 2020 : </a:t>
            </a:r>
          </a:p>
          <a:p>
            <a:pPr lvl="1"/>
            <a:r>
              <a:rPr lang="fr-FR" dirty="0" smtClean="0"/>
              <a:t>Utilisation de thérapies physiques, seules ou en association</a:t>
            </a:r>
          </a:p>
          <a:p>
            <a:pPr lvl="1"/>
            <a:r>
              <a:rPr lang="fr-FR" dirty="0" smtClean="0"/>
              <a:t>Prise en charge psychologique : thérapie comportementales, relaxation, suivi</a:t>
            </a:r>
          </a:p>
          <a:p>
            <a:pPr lvl="1"/>
            <a:r>
              <a:rPr lang="fr-FR" dirty="0" smtClean="0"/>
              <a:t>Prise en charge pharmacologique appropriée et adaptée à des indications spécifiques (notamment opioïdes et fin de vie)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8900" y="6027003"/>
            <a:ext cx="11264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- </a:t>
            </a:r>
            <a:r>
              <a:rPr lang="fr-FR" sz="1200" dirty="0" err="1" smtClean="0"/>
              <a:t>Eccleston</a:t>
            </a:r>
            <a:r>
              <a:rPr lang="fr-FR" sz="1200" dirty="0" smtClean="0"/>
              <a:t> </a:t>
            </a:r>
            <a:r>
              <a:rPr lang="fr-FR" sz="1200" dirty="0"/>
              <a:t>C, Fisher E, Howard RF, Slater R, Forgeron P, </a:t>
            </a:r>
            <a:r>
              <a:rPr lang="fr-FR" sz="1200" dirty="0" err="1"/>
              <a:t>Palermo</a:t>
            </a:r>
            <a:r>
              <a:rPr lang="fr-FR" sz="1200" dirty="0"/>
              <a:t> TM, Birnie KA, Anderson BJ, Chambers CT, </a:t>
            </a:r>
            <a:r>
              <a:rPr lang="fr-FR" sz="1200" dirty="0" err="1"/>
              <a:t>Crombez</a:t>
            </a:r>
            <a:r>
              <a:rPr lang="fr-FR" sz="1200" dirty="0"/>
              <a:t> G, </a:t>
            </a:r>
            <a:r>
              <a:rPr lang="fr-FR" sz="1200" dirty="0" err="1"/>
              <a:t>Ljungman</a:t>
            </a:r>
            <a:r>
              <a:rPr lang="fr-FR" sz="1200" dirty="0"/>
              <a:t> G, Jordan I, Jordan Z, Roberts C, </a:t>
            </a:r>
            <a:r>
              <a:rPr lang="fr-FR" sz="1200" dirty="0" err="1"/>
              <a:t>Schechter</a:t>
            </a:r>
            <a:r>
              <a:rPr lang="fr-FR" sz="1200" dirty="0"/>
              <a:t> N, </a:t>
            </a:r>
            <a:r>
              <a:rPr lang="fr-FR" sz="1200" dirty="0" err="1"/>
              <a:t>Sieberg</a:t>
            </a:r>
            <a:r>
              <a:rPr lang="fr-FR" sz="1200" dirty="0"/>
              <a:t> CB, </a:t>
            </a:r>
            <a:r>
              <a:rPr lang="fr-FR" sz="1200" dirty="0" err="1"/>
              <a:t>Tibboel</a:t>
            </a:r>
            <a:r>
              <a:rPr lang="fr-FR" sz="1200" dirty="0"/>
              <a:t> D, Walker SM, Wilkinson D, Wood C. </a:t>
            </a:r>
            <a:r>
              <a:rPr lang="fr-FR" sz="1200" dirty="0" err="1"/>
              <a:t>Delivering</a:t>
            </a:r>
            <a:r>
              <a:rPr lang="fr-FR" sz="1200" dirty="0"/>
              <a:t> transformative action in </a:t>
            </a:r>
            <a:r>
              <a:rPr lang="fr-FR" sz="1200" dirty="0" err="1"/>
              <a:t>paediatric</a:t>
            </a:r>
            <a:r>
              <a:rPr lang="fr-FR" sz="1200" dirty="0"/>
              <a:t> pain: a Lancet Child &amp; Adolescent </a:t>
            </a:r>
            <a:r>
              <a:rPr lang="fr-FR" sz="1200" dirty="0" err="1"/>
              <a:t>Health</a:t>
            </a:r>
            <a:r>
              <a:rPr lang="fr-FR" sz="1200" dirty="0"/>
              <a:t> Commission. Lancet Child </a:t>
            </a:r>
            <a:r>
              <a:rPr lang="fr-FR" sz="1200" dirty="0" err="1"/>
              <a:t>Adolesc</a:t>
            </a:r>
            <a:r>
              <a:rPr lang="fr-FR" sz="1200" dirty="0"/>
              <a:t> </a:t>
            </a:r>
            <a:r>
              <a:rPr lang="fr-FR" sz="1200" dirty="0" err="1"/>
              <a:t>Health</a:t>
            </a:r>
            <a:r>
              <a:rPr lang="fr-FR" sz="1200" dirty="0"/>
              <a:t>. 2021 Jan;5(1):47-87. </a:t>
            </a:r>
            <a:r>
              <a:rPr lang="fr-FR" sz="1200" dirty="0" err="1"/>
              <a:t>doi</a:t>
            </a:r>
            <a:r>
              <a:rPr lang="fr-FR" sz="1200" dirty="0"/>
              <a:t>: 10.1016/S2352-4642(20)30277-7. </a:t>
            </a:r>
            <a:r>
              <a:rPr lang="fr-FR" sz="1200" dirty="0" err="1"/>
              <a:t>Epub</a:t>
            </a:r>
            <a:r>
              <a:rPr lang="fr-FR" sz="1200" dirty="0"/>
              <a:t> 2020 </a:t>
            </a:r>
            <a:r>
              <a:rPr lang="fr-FR" sz="1200" dirty="0" err="1"/>
              <a:t>Oct</a:t>
            </a:r>
            <a:r>
              <a:rPr lang="fr-FR" sz="1200" dirty="0"/>
              <a:t> 13. PMID: 33064998.</a:t>
            </a:r>
            <a:endParaRPr lang="en-US" sz="1200" dirty="0" smtClean="0"/>
          </a:p>
          <a:p>
            <a:r>
              <a:rPr lang="en-US" sz="1200" dirty="0" smtClean="0"/>
              <a:t>- Guidelines </a:t>
            </a:r>
            <a:r>
              <a:rPr lang="en-US" sz="1200" dirty="0"/>
              <a:t>on the management of chronic pain in children. Geneva: World Health Organization; 2020. PMID: 33433967.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580720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02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Douleur, 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fr-FR" dirty="0" smtClean="0"/>
              <a:t>La douleur est définie comme </a:t>
            </a:r>
            <a:r>
              <a:rPr lang="fr-FR" dirty="0" smtClean="0">
                <a:latin typeface="Calibri" charset="0"/>
              </a:rPr>
              <a:t>«  </a:t>
            </a:r>
            <a:r>
              <a:rPr lang="fr-FR" dirty="0" smtClean="0"/>
              <a:t>une expérience sensorielle et émotionnelle désagréable associée à, ou ressemblant à celle associée à, une lésion tissulaire réelle ou potentielle </a:t>
            </a:r>
            <a:r>
              <a:rPr lang="fr-FR" dirty="0" smtClean="0">
                <a:latin typeface="Calibri" charset="0"/>
              </a:rPr>
              <a:t>»</a:t>
            </a:r>
          </a:p>
          <a:p>
            <a:pPr marL="114300" indent="0" algn="ctr">
              <a:lnSpc>
                <a:spcPct val="150000"/>
              </a:lnSpc>
              <a:buNone/>
            </a:pPr>
            <a:endParaRPr lang="fr-FR" dirty="0" smtClean="0">
              <a:latin typeface="Calibri" charset="0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fr-FR" sz="2000" dirty="0" smtClean="0">
                <a:latin typeface="Calibri" charset="0"/>
              </a:rPr>
              <a:t>Association Internationale pour l’Etude de la Douleur (</a:t>
            </a:r>
            <a:r>
              <a:rPr lang="fr-FR" sz="2000" i="1" dirty="0" smtClean="0"/>
              <a:t>International Association for the </a:t>
            </a:r>
            <a:r>
              <a:rPr lang="fr-FR" sz="2000" i="1" dirty="0" err="1" smtClean="0"/>
              <a:t>Study</a:t>
            </a:r>
            <a:r>
              <a:rPr lang="fr-FR" sz="2000" i="1" dirty="0" smtClean="0"/>
              <a:t> of Pain, </a:t>
            </a:r>
            <a:r>
              <a:rPr lang="fr-FR" sz="2000" dirty="0" smtClean="0"/>
              <a:t>IASP)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856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La douleur primaire chronique : </a:t>
            </a:r>
          </a:p>
          <a:p>
            <a:pPr lvl="1"/>
            <a:r>
              <a:rPr lang="fr-FR" dirty="0" smtClean="0"/>
              <a:t>définie comme : une douleur dans une ou plusieurs régions anatomiques qui persistent ou réapparaît pendant plus de trois mois et qui est associée à une détresse émotionnelle importante ou à une incapacité fonctionnelle importante (interférences avec les activités de la vie quotidienne et la participation aux rôles sociaux) et qui ne peut être mieux expliquée par une autre douleur chronique</a:t>
            </a:r>
          </a:p>
          <a:p>
            <a:pPr lvl="1"/>
            <a:r>
              <a:rPr lang="fr-FR" dirty="0" smtClean="0"/>
              <a:t>reconnue comme un type de douleur primaire dans la classification internationale des maladies (CIM-11) en 2019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Douleur chronique, généralités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88950" y="6081067"/>
            <a:ext cx="1121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Smith BH, Fors EA, </a:t>
            </a:r>
            <a:r>
              <a:rPr lang="fr-FR" sz="1200" dirty="0" err="1"/>
              <a:t>Korwisi</a:t>
            </a:r>
            <a:r>
              <a:rPr lang="fr-FR" sz="1200" dirty="0"/>
              <a:t> B, </a:t>
            </a:r>
            <a:r>
              <a:rPr lang="fr-FR" sz="1200" dirty="0" err="1"/>
              <a:t>Barke</a:t>
            </a:r>
            <a:r>
              <a:rPr lang="fr-FR" sz="1200" dirty="0"/>
              <a:t> A, Cameron P, </a:t>
            </a:r>
            <a:r>
              <a:rPr lang="fr-FR" sz="1200" dirty="0" err="1"/>
              <a:t>Colvin</a:t>
            </a:r>
            <a:r>
              <a:rPr lang="fr-FR" sz="1200" dirty="0"/>
              <a:t> L, Richardson C, </a:t>
            </a:r>
            <a:r>
              <a:rPr lang="fr-FR" sz="1200" dirty="0" err="1"/>
              <a:t>Rief</a:t>
            </a:r>
            <a:r>
              <a:rPr lang="fr-FR" sz="1200" dirty="0"/>
              <a:t> W, </a:t>
            </a:r>
            <a:r>
              <a:rPr lang="fr-FR" sz="1200" dirty="0" err="1"/>
              <a:t>Treede</a:t>
            </a:r>
            <a:r>
              <a:rPr lang="fr-FR" sz="1200" dirty="0"/>
              <a:t> RD; IASP Taskforce for the Classification of </a:t>
            </a:r>
            <a:r>
              <a:rPr lang="fr-FR" sz="1200" dirty="0" err="1"/>
              <a:t>Chronic</a:t>
            </a:r>
            <a:r>
              <a:rPr lang="fr-FR" sz="1200" dirty="0"/>
              <a:t> Pain. The IASP classification of </a:t>
            </a:r>
            <a:r>
              <a:rPr lang="fr-FR" sz="1200" dirty="0" err="1"/>
              <a:t>chronic</a:t>
            </a:r>
            <a:r>
              <a:rPr lang="fr-FR" sz="1200" dirty="0"/>
              <a:t> pain for ICD-11: </a:t>
            </a:r>
            <a:r>
              <a:rPr lang="fr-FR" sz="1200" dirty="0" err="1"/>
              <a:t>applicability</a:t>
            </a:r>
            <a:r>
              <a:rPr lang="fr-FR" sz="1200" dirty="0"/>
              <a:t> in </a:t>
            </a:r>
            <a:r>
              <a:rPr lang="fr-FR" sz="1200" dirty="0" err="1"/>
              <a:t>primary</a:t>
            </a:r>
            <a:r>
              <a:rPr lang="fr-FR" sz="1200" dirty="0"/>
              <a:t> care. Pain. 2019 Jan;160(1):83-87. </a:t>
            </a:r>
            <a:r>
              <a:rPr lang="fr-FR" sz="1200" dirty="0" err="1"/>
              <a:t>doi</a:t>
            </a:r>
            <a:r>
              <a:rPr lang="fr-FR" sz="1200" dirty="0"/>
              <a:t>: 10.1097/j.pain.0000000000001360. PMID: 30586075.</a:t>
            </a:r>
          </a:p>
        </p:txBody>
      </p:sp>
    </p:spTree>
    <p:extLst>
      <p:ext uri="{BB962C8B-B14F-4D97-AF65-F5344CB8AC3E}">
        <p14:creationId xmlns:p14="http://schemas.microsoft.com/office/powerpoint/2010/main" val="906908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douleur secondaire chronique : </a:t>
            </a:r>
          </a:p>
          <a:p>
            <a:pPr lvl="1"/>
            <a:r>
              <a:rPr lang="fr-FR" dirty="0" smtClean="0"/>
              <a:t>définie comme : une douleur associée à une autre affection, comme la douleur chronique cancéreuse, la douleur chronique post-opératoire et post-traumatique, la douleurs neuropathiques chroniques, les maux de tête chroniques et les douleurs </a:t>
            </a:r>
            <a:r>
              <a:rPr lang="fr-FR" dirty="0" err="1" smtClean="0"/>
              <a:t>orofaciales</a:t>
            </a:r>
            <a:r>
              <a:rPr lang="fr-FR" dirty="0" smtClean="0"/>
              <a:t>, les douleurs viscérales chroniques et les douleurs musculo-squelettiques chroniques.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Douleur chronique, généralités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551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syndrome </a:t>
            </a:r>
            <a:r>
              <a:rPr lang="fr-FR" b="1" dirty="0"/>
              <a:t>multidimensionnel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persistance </a:t>
            </a:r>
            <a:r>
              <a:rPr lang="fr-FR" dirty="0"/>
              <a:t>ou récurrence, qui dure au-delà de ce qui est habituel pour la cause initiale présumée, notamment si la douleur évolue depuis plus de 3 mois ; réponse insuffisante au traitement ; </a:t>
            </a:r>
          </a:p>
          <a:p>
            <a:r>
              <a:rPr lang="fr-FR" dirty="0"/>
              <a:t>détérioration significative et progressive du fait de la douleur, des capacités fonctionnelles et relationnelles du patient dans ses activités de la vie journalière, au domicile comme à l’école ou au travail.</a:t>
            </a:r>
          </a:p>
          <a:p>
            <a:r>
              <a:rPr lang="fr-FR" dirty="0"/>
              <a:t>Lorsqu’elle devient chronique, la douleur perd sa ‘finalité’ de signal d’alarme et </a:t>
            </a:r>
            <a:r>
              <a:rPr lang="fr-FR" b="1" dirty="0"/>
              <a:t>elle devient une maladie</a:t>
            </a:r>
            <a:r>
              <a:rPr lang="fr-FR" dirty="0"/>
              <a:t> en tant que telle qu’elle que soit son origine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Douleur chronique, généralités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018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douleur chronique est fréquemment associée à des facteurs de renforcement qui participe à son entretien comme :  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des manifestations psychopathologiques 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/>
              <a:t>une demande insistante par le patient de recours à des médicaments ou à des procédures médicales souvent invasives, alors qu‘il déclare leur inefficacité à soulager 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une difficulté du patient à s’adapter à la situation. 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Douleur chronique, généralités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90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Prise en soins en </a:t>
            </a:r>
            <a:r>
              <a:rPr lang="fr-FR" dirty="0"/>
              <a:t>c</a:t>
            </a:r>
            <a:r>
              <a:rPr lang="fr-FR" dirty="0" smtClean="0"/>
              <a:t>entre spécialisé : structure douleur pédiatrique …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Prendre en charge la douleur </a:t>
            </a:r>
            <a:r>
              <a:rPr lang="fr-FR" b="1" dirty="0" smtClean="0"/>
              <a:t>et</a:t>
            </a:r>
            <a:r>
              <a:rPr lang="fr-FR" dirty="0" smtClean="0"/>
              <a:t> le retentissement ( social, scolaire, familial, psychologique …)</a:t>
            </a:r>
          </a:p>
          <a:p>
            <a:endParaRPr lang="fr-FR" dirty="0" smtClean="0"/>
          </a:p>
          <a:p>
            <a:r>
              <a:rPr lang="fr-FR" dirty="0" smtClean="0"/>
              <a:t>la douleur chronique doit être appréhendée selon un modèle bio-psycho-social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sa prise en charge reposant d’abord sur une démarche évaluative puis sur un traitement, souvent </a:t>
            </a:r>
            <a:r>
              <a:rPr lang="fr-FR" dirty="0" err="1" smtClean="0"/>
              <a:t>multi-modal</a:t>
            </a:r>
            <a:r>
              <a:rPr lang="fr-FR" dirty="0" smtClean="0"/>
              <a:t>, dont l’objectif est </a:t>
            </a:r>
            <a:r>
              <a:rPr lang="fr-FR" b="1" dirty="0" err="1" smtClean="0"/>
              <a:t>réadapatif</a:t>
            </a:r>
            <a:r>
              <a:rPr lang="fr-FR" b="1" dirty="0" smtClean="0"/>
              <a:t>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Douleur chronique, généralités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41300" y="6311900"/>
            <a:ext cx="1173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Chambers CT, Dol J, </a:t>
            </a:r>
            <a:r>
              <a:rPr lang="fr-FR" sz="1200" dirty="0" err="1"/>
              <a:t>Tutelman</a:t>
            </a:r>
            <a:r>
              <a:rPr lang="fr-FR" sz="1200" dirty="0"/>
              <a:t> PR, </a:t>
            </a:r>
            <a:r>
              <a:rPr lang="fr-FR" sz="1200" dirty="0" err="1"/>
              <a:t>Langley</a:t>
            </a:r>
            <a:r>
              <a:rPr lang="fr-FR" sz="1200" dirty="0"/>
              <a:t> CL, Parker JA, Cormier BT, Macfarlane GJ, Jones GT, Chapman D, Proudfoot N, Grant A, </a:t>
            </a:r>
            <a:r>
              <a:rPr lang="fr-FR" sz="1200" dirty="0" err="1"/>
              <a:t>Marianayagam</a:t>
            </a:r>
            <a:r>
              <a:rPr lang="fr-FR" sz="1200" dirty="0"/>
              <a:t> J. The </a:t>
            </a:r>
            <a:r>
              <a:rPr lang="fr-FR" sz="1200" dirty="0" err="1"/>
              <a:t>prevalence</a:t>
            </a:r>
            <a:r>
              <a:rPr lang="fr-FR" sz="1200" dirty="0"/>
              <a:t> of </a:t>
            </a:r>
            <a:r>
              <a:rPr lang="fr-FR" sz="1200" dirty="0" err="1"/>
              <a:t>chronic</a:t>
            </a:r>
            <a:r>
              <a:rPr lang="fr-FR" sz="1200" dirty="0"/>
              <a:t> pain in </a:t>
            </a:r>
            <a:r>
              <a:rPr lang="fr-FR" sz="1200" dirty="0" err="1"/>
              <a:t>children</a:t>
            </a:r>
            <a:r>
              <a:rPr lang="fr-FR" sz="1200" dirty="0"/>
              <a:t> and adolescents: a </a:t>
            </a:r>
            <a:r>
              <a:rPr lang="fr-FR" sz="1200" dirty="0" err="1"/>
              <a:t>systematic</a:t>
            </a:r>
            <a:r>
              <a:rPr lang="fr-FR" sz="1200" dirty="0"/>
              <a:t> </a:t>
            </a:r>
            <a:r>
              <a:rPr lang="fr-FR" sz="1200" dirty="0" err="1"/>
              <a:t>review</a:t>
            </a:r>
            <a:r>
              <a:rPr lang="fr-FR" sz="1200" dirty="0"/>
              <a:t> update and </a:t>
            </a:r>
            <a:r>
              <a:rPr lang="fr-FR" sz="1200" dirty="0" err="1"/>
              <a:t>meta-analysis</a:t>
            </a:r>
            <a:r>
              <a:rPr lang="fr-FR" sz="1200" dirty="0"/>
              <a:t>. Pain. 2024 May 15. </a:t>
            </a:r>
            <a:r>
              <a:rPr lang="fr-FR" sz="1200" dirty="0" err="1"/>
              <a:t>doi</a:t>
            </a:r>
            <a:r>
              <a:rPr lang="fr-FR" sz="1200" dirty="0"/>
              <a:t>: 10.1097/j.pain.0000000000003267. </a:t>
            </a:r>
            <a:r>
              <a:rPr lang="fr-FR" sz="1200" dirty="0" err="1"/>
              <a:t>Epub</a:t>
            </a:r>
            <a:r>
              <a:rPr lang="fr-FR" sz="1200" dirty="0"/>
              <a:t> </a:t>
            </a:r>
            <a:r>
              <a:rPr lang="fr-FR" sz="1200" dirty="0" err="1"/>
              <a:t>ahead</a:t>
            </a:r>
            <a:r>
              <a:rPr lang="fr-FR" sz="1200" dirty="0"/>
              <a:t> of </a:t>
            </a:r>
            <a:r>
              <a:rPr lang="fr-FR" sz="1200" dirty="0" err="1"/>
              <a:t>print</a:t>
            </a:r>
            <a:r>
              <a:rPr lang="fr-FR" sz="1200" dirty="0"/>
              <a:t>. PMID: 38743558.</a:t>
            </a:r>
          </a:p>
        </p:txBody>
      </p:sp>
    </p:spTree>
    <p:extLst>
      <p:ext uri="{BB962C8B-B14F-4D97-AF65-F5344CB8AC3E}">
        <p14:creationId xmlns:p14="http://schemas.microsoft.com/office/powerpoint/2010/main" val="15745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Prévalence de la douleur chronique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900" y="1825533"/>
            <a:ext cx="9664700" cy="360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1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Revue systématique et méta analyse pour mise à jour de la prévalence de la douleur chronique non liée à des maladies chez les enfants et adolescents (âgés de ≤ 19ans)</a:t>
            </a:r>
          </a:p>
          <a:p>
            <a:r>
              <a:rPr lang="fr-FR" dirty="0" smtClean="0"/>
              <a:t>Type de douleur : maux de tête, douleurs abdominales, maux de dos, douleurs musculo-squelettiques, douleur multi-sites/générales …</a:t>
            </a:r>
          </a:p>
          <a:p>
            <a:r>
              <a:rPr lang="fr-FR" dirty="0" smtClean="0"/>
              <a:t>Entre 1 janvier 2009 et 30 juin 2023</a:t>
            </a:r>
          </a:p>
          <a:p>
            <a:r>
              <a:rPr lang="fr-FR" dirty="0" smtClean="0"/>
              <a:t>119 études</a:t>
            </a:r>
          </a:p>
          <a:p>
            <a:r>
              <a:rPr lang="fr-FR" dirty="0" smtClean="0"/>
              <a:t>1 043 878 enfants (52% filles, âge moyen 13,4 ans)</a:t>
            </a:r>
          </a:p>
          <a:p>
            <a:r>
              <a:rPr lang="fr-FR" dirty="0" smtClean="0"/>
              <a:t>70 pays différents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 smtClean="0"/>
              <a:t>Prévalence de la douleur chronique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41300" y="6311900"/>
            <a:ext cx="1173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Chambers CT, Dol J, </a:t>
            </a:r>
            <a:r>
              <a:rPr lang="fr-FR" sz="1200" dirty="0" err="1"/>
              <a:t>Tutelman</a:t>
            </a:r>
            <a:r>
              <a:rPr lang="fr-FR" sz="1200" dirty="0"/>
              <a:t> PR, </a:t>
            </a:r>
            <a:r>
              <a:rPr lang="fr-FR" sz="1200" dirty="0" err="1"/>
              <a:t>Langley</a:t>
            </a:r>
            <a:r>
              <a:rPr lang="fr-FR" sz="1200" dirty="0"/>
              <a:t> CL, Parker JA, Cormier BT, Macfarlane GJ, Jones GT, Chapman D, Proudfoot N, Grant A, </a:t>
            </a:r>
            <a:r>
              <a:rPr lang="fr-FR" sz="1200" dirty="0" err="1"/>
              <a:t>Marianayagam</a:t>
            </a:r>
            <a:r>
              <a:rPr lang="fr-FR" sz="1200" dirty="0"/>
              <a:t> J. The </a:t>
            </a:r>
            <a:r>
              <a:rPr lang="fr-FR" sz="1200" dirty="0" err="1"/>
              <a:t>prevalence</a:t>
            </a:r>
            <a:r>
              <a:rPr lang="fr-FR" sz="1200" dirty="0"/>
              <a:t> of </a:t>
            </a:r>
            <a:r>
              <a:rPr lang="fr-FR" sz="1200" dirty="0" err="1"/>
              <a:t>chronic</a:t>
            </a:r>
            <a:r>
              <a:rPr lang="fr-FR" sz="1200" dirty="0"/>
              <a:t> pain in </a:t>
            </a:r>
            <a:r>
              <a:rPr lang="fr-FR" sz="1200" dirty="0" err="1"/>
              <a:t>children</a:t>
            </a:r>
            <a:r>
              <a:rPr lang="fr-FR" sz="1200" dirty="0"/>
              <a:t> and adolescents: a </a:t>
            </a:r>
            <a:r>
              <a:rPr lang="fr-FR" sz="1200" dirty="0" err="1"/>
              <a:t>systematic</a:t>
            </a:r>
            <a:r>
              <a:rPr lang="fr-FR" sz="1200" dirty="0"/>
              <a:t> </a:t>
            </a:r>
            <a:r>
              <a:rPr lang="fr-FR" sz="1200" dirty="0" err="1"/>
              <a:t>review</a:t>
            </a:r>
            <a:r>
              <a:rPr lang="fr-FR" sz="1200" dirty="0"/>
              <a:t> update and </a:t>
            </a:r>
            <a:r>
              <a:rPr lang="fr-FR" sz="1200" dirty="0" err="1"/>
              <a:t>meta-analysis</a:t>
            </a:r>
            <a:r>
              <a:rPr lang="fr-FR" sz="1200" dirty="0"/>
              <a:t>. Pain. 2024 May 15. </a:t>
            </a:r>
            <a:r>
              <a:rPr lang="fr-FR" sz="1200" dirty="0" err="1"/>
              <a:t>doi</a:t>
            </a:r>
            <a:r>
              <a:rPr lang="fr-FR" sz="1200" dirty="0"/>
              <a:t>: 10.1097/j.pain.0000000000003267. </a:t>
            </a:r>
            <a:r>
              <a:rPr lang="fr-FR" sz="1200" dirty="0" err="1"/>
              <a:t>Epub</a:t>
            </a:r>
            <a:r>
              <a:rPr lang="fr-FR" sz="1200" dirty="0"/>
              <a:t> </a:t>
            </a:r>
            <a:r>
              <a:rPr lang="fr-FR" sz="1200" dirty="0" err="1"/>
              <a:t>ahead</a:t>
            </a:r>
            <a:r>
              <a:rPr lang="fr-FR" sz="1200" dirty="0"/>
              <a:t> of </a:t>
            </a:r>
            <a:r>
              <a:rPr lang="fr-FR" sz="1200" dirty="0" err="1"/>
              <a:t>print</a:t>
            </a:r>
            <a:r>
              <a:rPr lang="fr-FR" sz="1200" dirty="0"/>
              <a:t>. PMID: 38743558.</a:t>
            </a:r>
          </a:p>
        </p:txBody>
      </p:sp>
      <p:pic>
        <p:nvPicPr>
          <p:cNvPr id="6" name="Espace réservé du conten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465883"/>
            <a:ext cx="3009900" cy="112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829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1223</Words>
  <Application>Microsoft Office PowerPoint</Application>
  <PresentationFormat>Grand écran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Douleur chronique chez les enfants et les adolescents : épidémiologie </vt:lpstr>
      <vt:lpstr>Douleur, définition</vt:lpstr>
      <vt:lpstr>Douleur chronique, généralités</vt:lpstr>
      <vt:lpstr>Douleur chronique, généralités</vt:lpstr>
      <vt:lpstr>Présentation PowerPoint</vt:lpstr>
      <vt:lpstr>Douleur chronique, généralités</vt:lpstr>
      <vt:lpstr>Douleur chronique, généralités</vt:lpstr>
      <vt:lpstr>Prévalence de la douleur chronique</vt:lpstr>
      <vt:lpstr>Prévalence de la douleur chronique</vt:lpstr>
      <vt:lpstr>Prévalence de la douleur chronique</vt:lpstr>
      <vt:lpstr>Prévalence de la douleur chronique</vt:lpstr>
      <vt:lpstr>Prise en soin de la douleur chronique pédiatrique</vt:lpstr>
      <vt:lpstr>Merci de votre attention</vt:lpstr>
    </vt:vector>
  </TitlesOfParts>
  <Company>CHU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Douleur chronique chez les enfants et les adolescents</dc:title>
  <dc:creator>BERCIAUD Sylvie</dc:creator>
  <cp:lastModifiedBy>BERCIAUD Sylvie</cp:lastModifiedBy>
  <cp:revision>24</cp:revision>
  <dcterms:created xsi:type="dcterms:W3CDTF">2024-06-13T13:34:57Z</dcterms:created>
  <dcterms:modified xsi:type="dcterms:W3CDTF">2024-06-13T15:46:08Z</dcterms:modified>
</cp:coreProperties>
</file>