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CAD2"/>
          </a:solidFill>
        </a:fill>
      </a:tcStyle>
    </a:wholeTbl>
    <a:band2H>
      <a:tcTxStyle/>
      <a:tcStyle>
        <a:tcBdr/>
        <a:fill>
          <a:solidFill>
            <a:srgbClr val="F2E6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D1CD"/>
          </a:solidFill>
        </a:fill>
      </a:tcStyle>
    </a:wholeTbl>
    <a:band2H>
      <a:tcTxStyle/>
      <a:tcStyle>
        <a:tcBdr/>
        <a:fill>
          <a:solidFill>
            <a:srgbClr val="FAE9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CDEE"/>
          </a:solidFill>
        </a:fill>
      </a:tcStyle>
    </a:wholeTbl>
    <a:band2H>
      <a:tcTxStyle/>
      <a:tcStyle>
        <a:tcBdr/>
        <a:fill>
          <a:solidFill>
            <a:srgbClr val="F7E8F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1" name="Shape 27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6"/>
          <p:cNvGrpSpPr/>
          <p:nvPr/>
        </p:nvGrpSpPr>
        <p:grpSpPr>
          <a:xfrm>
            <a:off x="-1" y="0"/>
            <a:ext cx="12192004" cy="6858000"/>
            <a:chOff x="0" y="0"/>
            <a:chExt cx="12192003" cy="6858000"/>
          </a:xfrm>
        </p:grpSpPr>
        <p:sp>
          <p:nvSpPr>
            <p:cNvPr id="22" name="Rectangle 8"/>
            <p:cNvSpPr/>
            <p:nvPr/>
          </p:nvSpPr>
          <p:spPr>
            <a:xfrm>
              <a:off x="0" y="0"/>
              <a:ext cx="12192001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3" name="Freeform 5"/>
            <p:cNvSpPr/>
            <p:nvPr/>
          </p:nvSpPr>
          <p:spPr>
            <a:xfrm>
              <a:off x="-1" y="1586"/>
              <a:ext cx="12192004" cy="6856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</p:grpSp>
      <p:sp>
        <p:nvSpPr>
          <p:cNvPr id="25" name="Texte du titre"/>
          <p:cNvSpPr txBox="1">
            <a:spLocks noGrp="1"/>
          </p:cNvSpPr>
          <p:nvPr>
            <p:ph type="title"/>
          </p:nvPr>
        </p:nvSpPr>
        <p:spPr>
          <a:xfrm>
            <a:off x="1154954" y="2099733"/>
            <a:ext cx="8825660" cy="2677650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t>Texte du titre</a:t>
            </a:r>
          </a:p>
        </p:txBody>
      </p:sp>
      <p:sp>
        <p:nvSpPr>
          <p:cNvPr id="26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154954" y="4777380"/>
            <a:ext cx="8825660" cy="86142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cap="all">
                <a:solidFill>
                  <a:srgbClr val="EF53A5"/>
                </a:solidFill>
              </a:defRPr>
            </a:lvl1pPr>
            <a:lvl2pPr marL="0" indent="0">
              <a:buClrTx/>
              <a:buSzTx/>
              <a:buFontTx/>
              <a:buNone/>
              <a:defRPr cap="all">
                <a:solidFill>
                  <a:srgbClr val="EF53A5"/>
                </a:solidFill>
              </a:defRPr>
            </a:lvl2pPr>
            <a:lvl3pPr marL="0" indent="0">
              <a:buClrTx/>
              <a:buSzTx/>
              <a:buFontTx/>
              <a:buNone/>
              <a:defRPr cap="all">
                <a:solidFill>
                  <a:srgbClr val="EF53A5"/>
                </a:solidFill>
              </a:defRPr>
            </a:lvl3pPr>
            <a:lvl4pPr marL="0" indent="0">
              <a:buClrTx/>
              <a:buSzTx/>
              <a:buFontTx/>
              <a:buNone/>
              <a:defRPr cap="all">
                <a:solidFill>
                  <a:srgbClr val="EF53A5"/>
                </a:solidFill>
              </a:defRPr>
            </a:lvl4pPr>
            <a:lvl5pPr marL="0" indent="0">
              <a:buClrTx/>
              <a:buSzTx/>
              <a:buFontTx/>
              <a:buNone/>
              <a:defRPr cap="all">
                <a:solidFill>
                  <a:srgbClr val="EF53A5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7" name="Rectangle 10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8"/>
          <p:cNvGrpSpPr/>
          <p:nvPr/>
        </p:nvGrpSpPr>
        <p:grpSpPr>
          <a:xfrm>
            <a:off x="-2" y="0"/>
            <a:ext cx="12192003" cy="6858000"/>
            <a:chOff x="-1" y="0"/>
            <a:chExt cx="12192002" cy="6858000"/>
          </a:xfrm>
        </p:grpSpPr>
        <p:sp>
          <p:nvSpPr>
            <p:cNvPr id="144" name="Rectangle 12"/>
            <p:cNvSpPr/>
            <p:nvPr/>
          </p:nvSpPr>
          <p:spPr>
            <a:xfrm>
              <a:off x="-1" y="0"/>
              <a:ext cx="12192001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45" name="Oval 16"/>
            <p:cNvSpPr/>
            <p:nvPr/>
          </p:nvSpPr>
          <p:spPr>
            <a:xfrm>
              <a:off x="-2" y="2667000"/>
              <a:ext cx="4191003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46" name="Oval 17"/>
            <p:cNvSpPr/>
            <p:nvPr/>
          </p:nvSpPr>
          <p:spPr>
            <a:xfrm>
              <a:off x="-2" y="2895600"/>
              <a:ext cx="2362203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47" name="Oval 18"/>
            <p:cNvSpPr/>
            <p:nvPr/>
          </p:nvSpPr>
          <p:spPr>
            <a:xfrm>
              <a:off x="8609010" y="5867400"/>
              <a:ext cx="990603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48" name="Oval 19"/>
            <p:cNvSpPr/>
            <p:nvPr/>
          </p:nvSpPr>
          <p:spPr>
            <a:xfrm>
              <a:off x="8609010" y="1676400"/>
              <a:ext cx="2819404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49" name="Oval 20"/>
            <p:cNvSpPr/>
            <p:nvPr/>
          </p:nvSpPr>
          <p:spPr>
            <a:xfrm>
              <a:off x="7999410" y="8463"/>
              <a:ext cx="1600203" cy="1600202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50" name="Freeform 5"/>
            <p:cNvSpPr/>
            <p:nvPr/>
          </p:nvSpPr>
          <p:spPr>
            <a:xfrm rot="10371525">
              <a:off x="263766" y="4438269"/>
              <a:ext cx="3299409" cy="440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51" name="Freeform 5"/>
            <p:cNvSpPr/>
            <p:nvPr/>
          </p:nvSpPr>
          <p:spPr>
            <a:xfrm rot="10800000">
              <a:off x="459504" y="321128"/>
              <a:ext cx="11277603" cy="4533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52" name="Freeform 5"/>
            <p:cNvSpPr/>
            <p:nvPr/>
          </p:nvSpPr>
          <p:spPr>
            <a:xfrm>
              <a:off x="0" y="1586"/>
              <a:ext cx="12192001" cy="6856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</p:grpSp>
      <p:sp>
        <p:nvSpPr>
          <p:cNvPr id="154" name="Texte du titre"/>
          <p:cNvSpPr txBox="1">
            <a:spLocks noGrp="1"/>
          </p:cNvSpPr>
          <p:nvPr>
            <p:ph type="title"/>
          </p:nvPr>
        </p:nvSpPr>
        <p:spPr>
          <a:xfrm>
            <a:off x="1154954" y="4969926"/>
            <a:ext cx="8825659" cy="56674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Texte du titre</a:t>
            </a:r>
          </a:p>
        </p:txBody>
      </p:sp>
      <p:sp>
        <p:nvSpPr>
          <p:cNvPr id="15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154954" y="685800"/>
            <a:ext cx="8825659" cy="3429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6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154954" y="5536665"/>
            <a:ext cx="8825659" cy="49371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200">
                <a:solidFill>
                  <a:srgbClr val="EF53A5"/>
                </a:solidFill>
              </a:defRPr>
            </a:lvl1pPr>
            <a:lvl2pPr marL="0" indent="0">
              <a:buClrTx/>
              <a:buSzTx/>
              <a:buFontTx/>
              <a:buNone/>
              <a:defRPr sz="1200">
                <a:solidFill>
                  <a:srgbClr val="EF53A5"/>
                </a:solidFill>
              </a:defRPr>
            </a:lvl2pPr>
            <a:lvl3pPr marL="0" indent="0">
              <a:buClrTx/>
              <a:buSzTx/>
              <a:buFontTx/>
              <a:buNone/>
              <a:defRPr sz="1200">
                <a:solidFill>
                  <a:srgbClr val="EF53A5"/>
                </a:solidFill>
              </a:defRPr>
            </a:lvl3pPr>
            <a:lvl4pPr marL="0" indent="0">
              <a:buClrTx/>
              <a:buSzTx/>
              <a:buFontTx/>
              <a:buNone/>
              <a:defRPr sz="1200">
                <a:solidFill>
                  <a:srgbClr val="EF53A5"/>
                </a:solidFill>
              </a:defRPr>
            </a:lvl4pPr>
            <a:lvl5pPr marL="0" indent="0">
              <a:buClrTx/>
              <a:buSzTx/>
              <a:buFontTx/>
              <a:buNone/>
              <a:defRPr sz="1200">
                <a:solidFill>
                  <a:srgbClr val="EF53A5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7" name="Rectangle 15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6"/>
          <p:cNvGrpSpPr/>
          <p:nvPr/>
        </p:nvGrpSpPr>
        <p:grpSpPr>
          <a:xfrm>
            <a:off x="-2" y="0"/>
            <a:ext cx="12192003" cy="6858000"/>
            <a:chOff x="-1" y="0"/>
            <a:chExt cx="12192002" cy="6858000"/>
          </a:xfrm>
        </p:grpSpPr>
        <p:sp>
          <p:nvSpPr>
            <p:cNvPr id="165" name="Rectangle 10"/>
            <p:cNvSpPr/>
            <p:nvPr/>
          </p:nvSpPr>
          <p:spPr>
            <a:xfrm>
              <a:off x="-1" y="0"/>
              <a:ext cx="12192001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66" name="Oval 13"/>
            <p:cNvSpPr/>
            <p:nvPr/>
          </p:nvSpPr>
          <p:spPr>
            <a:xfrm>
              <a:off x="-2" y="2667000"/>
              <a:ext cx="4191003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67" name="Oval 14"/>
            <p:cNvSpPr/>
            <p:nvPr/>
          </p:nvSpPr>
          <p:spPr>
            <a:xfrm>
              <a:off x="-2" y="2895600"/>
              <a:ext cx="2362203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68" name="Oval 15"/>
            <p:cNvSpPr/>
            <p:nvPr/>
          </p:nvSpPr>
          <p:spPr>
            <a:xfrm>
              <a:off x="8609010" y="5867400"/>
              <a:ext cx="990603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69" name="Oval 17"/>
            <p:cNvSpPr/>
            <p:nvPr/>
          </p:nvSpPr>
          <p:spPr>
            <a:xfrm>
              <a:off x="8609010" y="1676400"/>
              <a:ext cx="2819404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70" name="Oval 18"/>
            <p:cNvSpPr/>
            <p:nvPr/>
          </p:nvSpPr>
          <p:spPr>
            <a:xfrm>
              <a:off x="7999410" y="8463"/>
              <a:ext cx="1600203" cy="1600202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71" name="Freeform 5"/>
            <p:cNvSpPr/>
            <p:nvPr/>
          </p:nvSpPr>
          <p:spPr>
            <a:xfrm rot="21010067">
              <a:off x="8490949" y="2714874"/>
              <a:ext cx="3299409" cy="440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72" name="Freeform 5"/>
            <p:cNvSpPr/>
            <p:nvPr/>
          </p:nvSpPr>
          <p:spPr>
            <a:xfrm>
              <a:off x="455612" y="2801317"/>
              <a:ext cx="11277602" cy="3602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97"/>
                  </a:lnTo>
                  <a:lnTo>
                    <a:pt x="21600" y="21600"/>
                  </a:lnTo>
                  <a:lnTo>
                    <a:pt x="21600" y="11"/>
                  </a:lnTo>
                  <a:lnTo>
                    <a:pt x="21110" y="247"/>
                  </a:lnTo>
                  <a:lnTo>
                    <a:pt x="20622" y="476"/>
                  </a:lnTo>
                  <a:lnTo>
                    <a:pt x="20131" y="696"/>
                  </a:lnTo>
                  <a:lnTo>
                    <a:pt x="19639" y="886"/>
                  </a:lnTo>
                  <a:lnTo>
                    <a:pt x="19148" y="1076"/>
                  </a:lnTo>
                  <a:lnTo>
                    <a:pt x="18656" y="1256"/>
                  </a:lnTo>
                  <a:lnTo>
                    <a:pt x="18170" y="1408"/>
                  </a:lnTo>
                  <a:lnTo>
                    <a:pt x="17677" y="1552"/>
                  </a:lnTo>
                  <a:lnTo>
                    <a:pt x="17187" y="1685"/>
                  </a:lnTo>
                  <a:lnTo>
                    <a:pt x="16705" y="1800"/>
                  </a:lnTo>
                  <a:lnTo>
                    <a:pt x="16217" y="1914"/>
                  </a:lnTo>
                  <a:lnTo>
                    <a:pt x="15736" y="2009"/>
                  </a:lnTo>
                  <a:lnTo>
                    <a:pt x="15254" y="2085"/>
                  </a:lnTo>
                  <a:lnTo>
                    <a:pt x="14774" y="2161"/>
                  </a:lnTo>
                  <a:lnTo>
                    <a:pt x="14299" y="2226"/>
                  </a:lnTo>
                  <a:lnTo>
                    <a:pt x="13828" y="2275"/>
                  </a:lnTo>
                  <a:lnTo>
                    <a:pt x="13357" y="2313"/>
                  </a:lnTo>
                  <a:lnTo>
                    <a:pt x="12891" y="2351"/>
                  </a:lnTo>
                  <a:lnTo>
                    <a:pt x="11971" y="2389"/>
                  </a:lnTo>
                  <a:lnTo>
                    <a:pt x="11517" y="2398"/>
                  </a:lnTo>
                  <a:lnTo>
                    <a:pt x="11068" y="2389"/>
                  </a:lnTo>
                  <a:lnTo>
                    <a:pt x="10623" y="2389"/>
                  </a:lnTo>
                  <a:lnTo>
                    <a:pt x="10182" y="2370"/>
                  </a:lnTo>
                  <a:lnTo>
                    <a:pt x="9750" y="2340"/>
                  </a:lnTo>
                  <a:lnTo>
                    <a:pt x="9323" y="2313"/>
                  </a:lnTo>
                  <a:lnTo>
                    <a:pt x="8904" y="2283"/>
                  </a:lnTo>
                  <a:lnTo>
                    <a:pt x="8487" y="2237"/>
                  </a:lnTo>
                  <a:lnTo>
                    <a:pt x="8076" y="2188"/>
                  </a:lnTo>
                  <a:lnTo>
                    <a:pt x="7674" y="2142"/>
                  </a:lnTo>
                  <a:lnTo>
                    <a:pt x="6890" y="2017"/>
                  </a:lnTo>
                  <a:lnTo>
                    <a:pt x="6139" y="1884"/>
                  </a:lnTo>
                  <a:lnTo>
                    <a:pt x="5417" y="1742"/>
                  </a:lnTo>
                  <a:lnTo>
                    <a:pt x="4735" y="1590"/>
                  </a:lnTo>
                  <a:lnTo>
                    <a:pt x="4082" y="1427"/>
                  </a:lnTo>
                  <a:lnTo>
                    <a:pt x="3478" y="1256"/>
                  </a:lnTo>
                  <a:lnTo>
                    <a:pt x="2910" y="1085"/>
                  </a:lnTo>
                  <a:lnTo>
                    <a:pt x="2387" y="913"/>
                  </a:lnTo>
                  <a:lnTo>
                    <a:pt x="1907" y="753"/>
                  </a:lnTo>
                  <a:lnTo>
                    <a:pt x="1482" y="601"/>
                  </a:lnTo>
                  <a:lnTo>
                    <a:pt x="1097" y="457"/>
                  </a:lnTo>
                  <a:lnTo>
                    <a:pt x="773" y="334"/>
                  </a:lnTo>
                  <a:lnTo>
                    <a:pt x="501" y="220"/>
                  </a:lnTo>
                  <a:lnTo>
                    <a:pt x="127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73" name="Freeform 5"/>
            <p:cNvSpPr/>
            <p:nvPr/>
          </p:nvSpPr>
          <p:spPr>
            <a:xfrm>
              <a:off x="0" y="1586"/>
              <a:ext cx="12192001" cy="6856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</p:grpSp>
      <p:sp>
        <p:nvSpPr>
          <p:cNvPr id="175" name="Texte du titre"/>
          <p:cNvSpPr txBox="1">
            <a:spLocks noGrp="1"/>
          </p:cNvSpPr>
          <p:nvPr>
            <p:ph type="title"/>
          </p:nvPr>
        </p:nvSpPr>
        <p:spPr>
          <a:xfrm>
            <a:off x="1148797" y="1063416"/>
            <a:ext cx="8831817" cy="1372988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Texte du titre</a:t>
            </a:r>
          </a:p>
        </p:txBody>
      </p:sp>
      <p:sp>
        <p:nvSpPr>
          <p:cNvPr id="176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</a:lvl1pPr>
            <a:lvl2pPr marL="0" indent="0">
              <a:buClrTx/>
              <a:buSzTx/>
              <a:buFontTx/>
              <a:buNone/>
            </a:lvl2pPr>
            <a:lvl3pPr marL="0" indent="0">
              <a:buClrTx/>
              <a:buSzTx/>
              <a:buFontTx/>
              <a:buNone/>
            </a:lvl3pPr>
            <a:lvl4pPr marL="0" indent="0">
              <a:buClrTx/>
              <a:buSzTx/>
              <a:buFontTx/>
              <a:buNone/>
            </a:lvl4pPr>
            <a:lvl5pPr marL="0" indent="0">
              <a:buClrTx/>
              <a:buSzTx/>
              <a:buFontTx/>
              <a:buNone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77" name="Rectangle 12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7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roup 2"/>
          <p:cNvGrpSpPr/>
          <p:nvPr/>
        </p:nvGrpSpPr>
        <p:grpSpPr>
          <a:xfrm>
            <a:off x="-2" y="0"/>
            <a:ext cx="12192003" cy="6858000"/>
            <a:chOff x="-1" y="0"/>
            <a:chExt cx="12192002" cy="6858000"/>
          </a:xfrm>
        </p:grpSpPr>
        <p:sp>
          <p:nvSpPr>
            <p:cNvPr id="185" name="Rectangle 16"/>
            <p:cNvSpPr/>
            <p:nvPr/>
          </p:nvSpPr>
          <p:spPr>
            <a:xfrm>
              <a:off x="-1" y="0"/>
              <a:ext cx="12192001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86" name="Oval 19"/>
            <p:cNvSpPr/>
            <p:nvPr/>
          </p:nvSpPr>
          <p:spPr>
            <a:xfrm>
              <a:off x="-2" y="2667000"/>
              <a:ext cx="4191003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87" name="Oval 21"/>
            <p:cNvSpPr/>
            <p:nvPr/>
          </p:nvSpPr>
          <p:spPr>
            <a:xfrm>
              <a:off x="-2" y="2895600"/>
              <a:ext cx="2362203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88" name="Oval 22"/>
            <p:cNvSpPr/>
            <p:nvPr/>
          </p:nvSpPr>
          <p:spPr>
            <a:xfrm>
              <a:off x="8609010" y="5867400"/>
              <a:ext cx="990603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89" name="Oval 23"/>
            <p:cNvSpPr/>
            <p:nvPr/>
          </p:nvSpPr>
          <p:spPr>
            <a:xfrm>
              <a:off x="8609010" y="1676400"/>
              <a:ext cx="2819404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90" name="Oval 24"/>
            <p:cNvSpPr/>
            <p:nvPr/>
          </p:nvSpPr>
          <p:spPr>
            <a:xfrm>
              <a:off x="7999410" y="8463"/>
              <a:ext cx="1600203" cy="1600202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91" name="Freeform 5"/>
            <p:cNvSpPr/>
            <p:nvPr/>
          </p:nvSpPr>
          <p:spPr>
            <a:xfrm rot="21010067">
              <a:off x="8490949" y="4185117"/>
              <a:ext cx="3299409" cy="440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92" name="Freeform 5"/>
            <p:cNvSpPr/>
            <p:nvPr/>
          </p:nvSpPr>
          <p:spPr>
            <a:xfrm>
              <a:off x="455612" y="4241801"/>
              <a:ext cx="11277602" cy="233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6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93" name="Freeform 5"/>
            <p:cNvSpPr/>
            <p:nvPr/>
          </p:nvSpPr>
          <p:spPr>
            <a:xfrm>
              <a:off x="0" y="1586"/>
              <a:ext cx="12192001" cy="6856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</p:grpSp>
      <p:sp>
        <p:nvSpPr>
          <p:cNvPr id="195" name="TextBox 15"/>
          <p:cNvSpPr txBox="1"/>
          <p:nvPr/>
        </p:nvSpPr>
        <p:spPr>
          <a:xfrm>
            <a:off x="927284" y="607335"/>
            <a:ext cx="710474" cy="144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9600">
                <a:solidFill>
                  <a:srgbClr val="EF53A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196" name="TextBox 12"/>
          <p:cNvSpPr txBox="1"/>
          <p:nvPr/>
        </p:nvSpPr>
        <p:spPr>
          <a:xfrm>
            <a:off x="9930176" y="2613786"/>
            <a:ext cx="561325" cy="144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9600">
                <a:solidFill>
                  <a:srgbClr val="EF53A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197" name="Texte du titre"/>
          <p:cNvSpPr txBox="1">
            <a:spLocks noGrp="1"/>
          </p:cNvSpPr>
          <p:nvPr>
            <p:ph type="title"/>
          </p:nvPr>
        </p:nvSpPr>
        <p:spPr>
          <a:xfrm>
            <a:off x="1581876" y="982134"/>
            <a:ext cx="8453909" cy="2696632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Texte du titre</a:t>
            </a:r>
          </a:p>
        </p:txBody>
      </p:sp>
      <p:sp>
        <p:nvSpPr>
          <p:cNvPr id="19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945944" y="3678766"/>
            <a:ext cx="7731221" cy="34217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 cap="small">
                <a:solidFill>
                  <a:srgbClr val="EF53A5"/>
                </a:solidFill>
              </a:defRPr>
            </a:lvl1pPr>
            <a:lvl2pPr marL="0" indent="0">
              <a:buClrTx/>
              <a:buSzTx/>
              <a:buFontTx/>
              <a:buNone/>
              <a:defRPr sz="1400" cap="small">
                <a:solidFill>
                  <a:srgbClr val="EF53A5"/>
                </a:solidFill>
              </a:defRPr>
            </a:lvl2pPr>
            <a:lvl3pPr marL="0" indent="0">
              <a:buClrTx/>
              <a:buSzTx/>
              <a:buFontTx/>
              <a:buNone/>
              <a:defRPr sz="1400" cap="small">
                <a:solidFill>
                  <a:srgbClr val="EF53A5"/>
                </a:solidFill>
              </a:defRPr>
            </a:lvl3pPr>
            <a:lvl4pPr marL="0" indent="0">
              <a:buClrTx/>
              <a:buSzTx/>
              <a:buFontTx/>
              <a:buNone/>
              <a:defRPr sz="1400" cap="small">
                <a:solidFill>
                  <a:srgbClr val="EF53A5"/>
                </a:solidFill>
              </a:defRPr>
            </a:lvl4pPr>
            <a:lvl5pPr marL="0" indent="0">
              <a:buClrTx/>
              <a:buSzTx/>
              <a:buFontTx/>
              <a:buNone/>
              <a:defRPr sz="1400" cap="small">
                <a:solidFill>
                  <a:srgbClr val="EF53A5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99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154954" y="5029198"/>
            <a:ext cx="9244897" cy="997859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200" name="Rectangle 18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0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8"/>
          <p:cNvGrpSpPr/>
          <p:nvPr/>
        </p:nvGrpSpPr>
        <p:grpSpPr>
          <a:xfrm>
            <a:off x="-2" y="0"/>
            <a:ext cx="12192003" cy="6858000"/>
            <a:chOff x="-1" y="0"/>
            <a:chExt cx="12192002" cy="6858000"/>
          </a:xfrm>
        </p:grpSpPr>
        <p:sp>
          <p:nvSpPr>
            <p:cNvPr id="208" name="Rectangle 10"/>
            <p:cNvSpPr/>
            <p:nvPr/>
          </p:nvSpPr>
          <p:spPr>
            <a:xfrm>
              <a:off x="-1" y="0"/>
              <a:ext cx="12192001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09" name="Oval 14"/>
            <p:cNvSpPr/>
            <p:nvPr/>
          </p:nvSpPr>
          <p:spPr>
            <a:xfrm>
              <a:off x="-2" y="2667000"/>
              <a:ext cx="4191003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10" name="Oval 15"/>
            <p:cNvSpPr/>
            <p:nvPr/>
          </p:nvSpPr>
          <p:spPr>
            <a:xfrm>
              <a:off x="-2" y="2895600"/>
              <a:ext cx="2362203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11" name="Oval 16"/>
            <p:cNvSpPr/>
            <p:nvPr/>
          </p:nvSpPr>
          <p:spPr>
            <a:xfrm>
              <a:off x="8609010" y="5867400"/>
              <a:ext cx="990603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12" name="Oval 17"/>
            <p:cNvSpPr/>
            <p:nvPr/>
          </p:nvSpPr>
          <p:spPr>
            <a:xfrm>
              <a:off x="8609010" y="1676400"/>
              <a:ext cx="2819404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13" name="Oval 18"/>
            <p:cNvSpPr/>
            <p:nvPr/>
          </p:nvSpPr>
          <p:spPr>
            <a:xfrm>
              <a:off x="7999410" y="8463"/>
              <a:ext cx="1600203" cy="1600202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14" name="Freeform 5"/>
            <p:cNvSpPr/>
            <p:nvPr/>
          </p:nvSpPr>
          <p:spPr>
            <a:xfrm rot="21010067">
              <a:off x="8490949" y="4193583"/>
              <a:ext cx="3299409" cy="440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15" name="Freeform 5"/>
            <p:cNvSpPr/>
            <p:nvPr/>
          </p:nvSpPr>
          <p:spPr>
            <a:xfrm>
              <a:off x="455612" y="4241801"/>
              <a:ext cx="11277602" cy="233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6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16" name="Freeform 5"/>
            <p:cNvSpPr/>
            <p:nvPr/>
          </p:nvSpPr>
          <p:spPr>
            <a:xfrm>
              <a:off x="0" y="1586"/>
              <a:ext cx="12192001" cy="6856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</p:grpSp>
      <p:sp>
        <p:nvSpPr>
          <p:cNvPr id="218" name="Texte du titre"/>
          <p:cNvSpPr txBox="1">
            <a:spLocks noGrp="1"/>
          </p:cNvSpPr>
          <p:nvPr>
            <p:ph type="title"/>
          </p:nvPr>
        </p:nvSpPr>
        <p:spPr>
          <a:xfrm>
            <a:off x="1154954" y="2370665"/>
            <a:ext cx="8825660" cy="1822516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t>Texte du titre</a:t>
            </a:r>
          </a:p>
        </p:txBody>
      </p:sp>
      <p:sp>
        <p:nvSpPr>
          <p:cNvPr id="219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154954" y="5024966"/>
            <a:ext cx="8825659" cy="860402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>
                <a:solidFill>
                  <a:srgbClr val="EF53A5"/>
                </a:solidFill>
              </a:defRPr>
            </a:lvl1pPr>
            <a:lvl2pPr marL="0" indent="0">
              <a:buClrTx/>
              <a:buSzTx/>
              <a:buFontTx/>
              <a:buNone/>
              <a:defRPr sz="2000">
                <a:solidFill>
                  <a:srgbClr val="EF53A5"/>
                </a:solidFill>
              </a:defRPr>
            </a:lvl2pPr>
            <a:lvl3pPr marL="0" indent="0">
              <a:buClrTx/>
              <a:buSzTx/>
              <a:buFontTx/>
              <a:buNone/>
              <a:defRPr sz="2000">
                <a:solidFill>
                  <a:srgbClr val="EF53A5"/>
                </a:solidFill>
              </a:defRPr>
            </a:lvl3pPr>
            <a:lvl4pPr marL="0" indent="0">
              <a:buClrTx/>
              <a:buSzTx/>
              <a:buFontTx/>
              <a:buNone/>
              <a:defRPr sz="2000">
                <a:solidFill>
                  <a:srgbClr val="EF53A5"/>
                </a:solidFill>
              </a:defRPr>
            </a:lvl4pPr>
            <a:lvl5pPr marL="0" indent="0">
              <a:buClrTx/>
              <a:buSzTx/>
              <a:buFontTx/>
              <a:buNone/>
              <a:defRPr sz="2000">
                <a:solidFill>
                  <a:srgbClr val="EF53A5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0" name="Rectangle 13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e du titre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825659" cy="706967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29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154954" y="2603500"/>
            <a:ext cx="3141879" cy="576264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>
                <a:solidFill>
                  <a:srgbClr val="EF53A5"/>
                </a:solidFill>
              </a:defRPr>
            </a:lvl1pPr>
            <a:lvl2pPr marL="0" indent="0">
              <a:buClrTx/>
              <a:buSzTx/>
              <a:buFontTx/>
              <a:buNone/>
              <a:defRPr sz="2400">
                <a:solidFill>
                  <a:srgbClr val="EF53A5"/>
                </a:solidFill>
              </a:defRPr>
            </a:lvl2pPr>
            <a:lvl3pPr marL="0" indent="0">
              <a:buClrTx/>
              <a:buSzTx/>
              <a:buFontTx/>
              <a:buNone/>
              <a:defRPr sz="2400">
                <a:solidFill>
                  <a:srgbClr val="EF53A5"/>
                </a:solidFill>
              </a:defRPr>
            </a:lvl3pPr>
            <a:lvl4pPr marL="0" indent="0">
              <a:buClrTx/>
              <a:buSzTx/>
              <a:buFontTx/>
              <a:buNone/>
              <a:defRPr sz="2400">
                <a:solidFill>
                  <a:srgbClr val="EF53A5"/>
                </a:solidFill>
              </a:defRPr>
            </a:lvl4pPr>
            <a:lvl5pPr marL="0" indent="0">
              <a:buClrTx/>
              <a:buSzTx/>
              <a:buFontTx/>
              <a:buNone/>
              <a:defRPr sz="2400">
                <a:solidFill>
                  <a:srgbClr val="EF53A5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154951" y="3179764"/>
            <a:ext cx="3141882" cy="284729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4512721" y="2603500"/>
            <a:ext cx="3147011" cy="57626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32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512721" y="3179763"/>
            <a:ext cx="3147011" cy="284729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3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7888134" y="2603500"/>
            <a:ext cx="3145732" cy="57626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34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7888329" y="3179760"/>
            <a:ext cx="3145538" cy="284729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Straight Connector 16"/>
          <p:cNvSpPr/>
          <p:nvPr/>
        </p:nvSpPr>
        <p:spPr>
          <a:xfrm flipH="1">
            <a:off x="4403970" y="2569631"/>
            <a:ext cx="3" cy="3492499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6" name="Straight Connector 17"/>
          <p:cNvSpPr/>
          <p:nvPr/>
        </p:nvSpPr>
        <p:spPr>
          <a:xfrm>
            <a:off x="7772399" y="2569631"/>
            <a:ext cx="3" cy="3492499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e du titre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825659" cy="706967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45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154954" y="4532843"/>
            <a:ext cx="3050440" cy="576264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>
                <a:solidFill>
                  <a:srgbClr val="EF53A5"/>
                </a:solidFill>
              </a:defRPr>
            </a:lvl1pPr>
            <a:lvl2pPr marL="0" indent="0">
              <a:buClrTx/>
              <a:buSzTx/>
              <a:buFontTx/>
              <a:buNone/>
              <a:defRPr sz="2400">
                <a:solidFill>
                  <a:srgbClr val="EF53A5"/>
                </a:solidFill>
              </a:defRPr>
            </a:lvl2pPr>
            <a:lvl3pPr marL="0" indent="0">
              <a:buClrTx/>
              <a:buSzTx/>
              <a:buFontTx/>
              <a:buNone/>
              <a:defRPr sz="2400">
                <a:solidFill>
                  <a:srgbClr val="EF53A5"/>
                </a:solidFill>
              </a:defRPr>
            </a:lvl3pPr>
            <a:lvl4pPr marL="0" indent="0">
              <a:buClrTx/>
              <a:buSzTx/>
              <a:buFontTx/>
              <a:buNone/>
              <a:defRPr sz="2400">
                <a:solidFill>
                  <a:srgbClr val="EF53A5"/>
                </a:solidFill>
              </a:defRPr>
            </a:lvl4pPr>
            <a:lvl5pPr marL="0" indent="0">
              <a:buClrTx/>
              <a:buSzTx/>
              <a:buFontTx/>
              <a:buNone/>
              <a:defRPr sz="2400">
                <a:solidFill>
                  <a:srgbClr val="EF53A5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4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334551" y="2603500"/>
            <a:ext cx="2691246" cy="1591511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7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1154954" y="5109104"/>
            <a:ext cx="3050440" cy="91795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8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4568864" y="4532843"/>
            <a:ext cx="3050440" cy="5762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49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748462" y="2603500"/>
            <a:ext cx="2691245" cy="1591511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0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570171" y="5109104"/>
            <a:ext cx="3050440" cy="91795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1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7982773" y="4532845"/>
            <a:ext cx="3051098" cy="5762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52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8163031" y="2603500"/>
            <a:ext cx="2691244" cy="1591511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3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7982773" y="5109104"/>
            <a:ext cx="3051098" cy="917954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" name="Straight Connector 42"/>
          <p:cNvSpPr/>
          <p:nvPr/>
        </p:nvSpPr>
        <p:spPr>
          <a:xfrm flipH="1">
            <a:off x="4405830" y="2569631"/>
            <a:ext cx="3" cy="3492499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5" name="Straight Connector 43"/>
          <p:cNvSpPr/>
          <p:nvPr/>
        </p:nvSpPr>
        <p:spPr>
          <a:xfrm>
            <a:off x="7797801" y="2569631"/>
            <a:ext cx="3" cy="3492499"/>
          </a:xfrm>
          <a:prstGeom prst="line">
            <a:avLst/>
          </a:prstGeom>
          <a:ln w="12700" cap="rnd">
            <a:solidFill>
              <a:schemeClr val="accent1">
                <a:alpha val="40000"/>
              </a:scheme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e du titre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5" cy="706967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6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7"/>
          <p:cNvGrpSpPr/>
          <p:nvPr/>
        </p:nvGrpSpPr>
        <p:grpSpPr>
          <a:xfrm>
            <a:off x="-2" y="0"/>
            <a:ext cx="12192003" cy="6858000"/>
            <a:chOff x="-1" y="0"/>
            <a:chExt cx="12192002" cy="6858000"/>
          </a:xfrm>
        </p:grpSpPr>
        <p:sp>
          <p:nvSpPr>
            <p:cNvPr id="44" name="Rectangle 13"/>
            <p:cNvSpPr/>
            <p:nvPr/>
          </p:nvSpPr>
          <p:spPr>
            <a:xfrm>
              <a:off x="-1" y="0"/>
              <a:ext cx="12192001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45" name="Oval 16"/>
            <p:cNvSpPr/>
            <p:nvPr/>
          </p:nvSpPr>
          <p:spPr>
            <a:xfrm>
              <a:off x="-2" y="2667000"/>
              <a:ext cx="4191003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46" name="Oval 17"/>
            <p:cNvSpPr/>
            <p:nvPr/>
          </p:nvSpPr>
          <p:spPr>
            <a:xfrm>
              <a:off x="-2" y="2895600"/>
              <a:ext cx="2362203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47" name="Oval 18"/>
            <p:cNvSpPr/>
            <p:nvPr/>
          </p:nvSpPr>
          <p:spPr>
            <a:xfrm>
              <a:off x="8609010" y="5867400"/>
              <a:ext cx="990603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48" name="Oval 19"/>
            <p:cNvSpPr/>
            <p:nvPr/>
          </p:nvSpPr>
          <p:spPr>
            <a:xfrm>
              <a:off x="8609010" y="1676400"/>
              <a:ext cx="2819404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49" name="Oval 20"/>
            <p:cNvSpPr/>
            <p:nvPr/>
          </p:nvSpPr>
          <p:spPr>
            <a:xfrm>
              <a:off x="7999410" y="8463"/>
              <a:ext cx="1600203" cy="1600202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50" name="Rectangle 9"/>
            <p:cNvSpPr/>
            <p:nvPr/>
          </p:nvSpPr>
          <p:spPr>
            <a:xfrm>
              <a:off x="7289800" y="402163"/>
              <a:ext cx="4478865" cy="60536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51" name="Freeform 5"/>
            <p:cNvSpPr/>
            <p:nvPr/>
          </p:nvSpPr>
          <p:spPr>
            <a:xfrm rot="16200000">
              <a:off x="3787243" y="2801721"/>
              <a:ext cx="6053672" cy="1254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52" name="Freeform 5"/>
            <p:cNvSpPr/>
            <p:nvPr/>
          </p:nvSpPr>
          <p:spPr>
            <a:xfrm rot="15922489">
              <a:off x="4698343" y="1826085"/>
              <a:ext cx="3299408" cy="440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53" name="Freeform 5"/>
            <p:cNvSpPr/>
            <p:nvPr/>
          </p:nvSpPr>
          <p:spPr>
            <a:xfrm>
              <a:off x="0" y="1586"/>
              <a:ext cx="12192001" cy="6856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</p:grpSp>
      <p:sp>
        <p:nvSpPr>
          <p:cNvPr id="55" name="Texte du titre"/>
          <p:cNvSpPr txBox="1">
            <a:spLocks noGrp="1"/>
          </p:cNvSpPr>
          <p:nvPr>
            <p:ph type="title"/>
          </p:nvPr>
        </p:nvSpPr>
        <p:spPr>
          <a:xfrm>
            <a:off x="1154954" y="2677645"/>
            <a:ext cx="4351026" cy="2283826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Texte du titre</a:t>
            </a:r>
          </a:p>
        </p:txBody>
      </p:sp>
      <p:sp>
        <p:nvSpPr>
          <p:cNvPr id="56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6895558" y="2677642"/>
            <a:ext cx="3757548" cy="2283826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sz="2000" cap="all">
                <a:solidFill>
                  <a:srgbClr val="EF53A5"/>
                </a:solidFill>
              </a:defRPr>
            </a:lvl1pPr>
            <a:lvl2pPr marL="0" indent="0">
              <a:buClrTx/>
              <a:buSzTx/>
              <a:buFontTx/>
              <a:buNone/>
              <a:defRPr sz="2000" cap="all">
                <a:solidFill>
                  <a:srgbClr val="EF53A5"/>
                </a:solidFill>
              </a:defRPr>
            </a:lvl2pPr>
            <a:lvl3pPr marL="0" indent="0">
              <a:buClrTx/>
              <a:buSzTx/>
              <a:buFontTx/>
              <a:buNone/>
              <a:defRPr sz="2000" cap="all">
                <a:solidFill>
                  <a:srgbClr val="EF53A5"/>
                </a:solidFill>
              </a:defRPr>
            </a:lvl3pPr>
            <a:lvl4pPr marL="0" indent="0">
              <a:buClrTx/>
              <a:buSzTx/>
              <a:buFontTx/>
              <a:buNone/>
              <a:defRPr sz="2000" cap="all">
                <a:solidFill>
                  <a:srgbClr val="EF53A5"/>
                </a:solidFill>
              </a:defRPr>
            </a:lvl4pPr>
            <a:lvl5pPr marL="0" indent="0">
              <a:buClrTx/>
              <a:buSzTx/>
              <a:buFontTx/>
              <a:buNone/>
              <a:defRPr sz="2000" cap="all">
                <a:solidFill>
                  <a:srgbClr val="EF53A5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7" name="Rectangle 15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du titre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5" cy="706967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6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154954" y="2603500"/>
            <a:ext cx="4825159" cy="3416302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e du titre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5" cy="706967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5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154954" y="2603500"/>
            <a:ext cx="4825159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1pPr>
            <a:lvl2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2pPr>
            <a:lvl3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3pPr>
            <a:lvl4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4pPr>
            <a:lvl5pPr marL="0" indent="0">
              <a:buClrTx/>
              <a:buSzTx/>
              <a:buFont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208712" y="2603500"/>
            <a:ext cx="4825161" cy="57626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7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e du titre"/>
          <p:cNvSpPr txBox="1">
            <a:spLocks noGrp="1"/>
          </p:cNvSpPr>
          <p:nvPr>
            <p:ph type="title"/>
          </p:nvPr>
        </p:nvSpPr>
        <p:spPr>
          <a:xfrm>
            <a:off x="1154954" y="973667"/>
            <a:ext cx="8761415" cy="706967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6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9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8"/>
          <p:cNvGrpSpPr/>
          <p:nvPr/>
        </p:nvGrpSpPr>
        <p:grpSpPr>
          <a:xfrm>
            <a:off x="-2" y="0"/>
            <a:ext cx="12192003" cy="6858000"/>
            <a:chOff x="-1" y="0"/>
            <a:chExt cx="12192002" cy="6858000"/>
          </a:xfrm>
        </p:grpSpPr>
        <p:sp>
          <p:nvSpPr>
            <p:cNvPr id="100" name="Rectangle 13"/>
            <p:cNvSpPr/>
            <p:nvPr/>
          </p:nvSpPr>
          <p:spPr>
            <a:xfrm>
              <a:off x="-1" y="0"/>
              <a:ext cx="12192001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01" name="Oval 16"/>
            <p:cNvSpPr/>
            <p:nvPr/>
          </p:nvSpPr>
          <p:spPr>
            <a:xfrm>
              <a:off x="-2" y="2667000"/>
              <a:ext cx="4191003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02" name="Oval 18"/>
            <p:cNvSpPr/>
            <p:nvPr/>
          </p:nvSpPr>
          <p:spPr>
            <a:xfrm>
              <a:off x="-2" y="2895600"/>
              <a:ext cx="2362203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03" name="Oval 19"/>
            <p:cNvSpPr/>
            <p:nvPr/>
          </p:nvSpPr>
          <p:spPr>
            <a:xfrm>
              <a:off x="8609010" y="5867400"/>
              <a:ext cx="990603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04" name="Oval 20"/>
            <p:cNvSpPr/>
            <p:nvPr/>
          </p:nvSpPr>
          <p:spPr>
            <a:xfrm>
              <a:off x="8609010" y="1676400"/>
              <a:ext cx="2819404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05" name="Oval 21"/>
            <p:cNvSpPr/>
            <p:nvPr/>
          </p:nvSpPr>
          <p:spPr>
            <a:xfrm>
              <a:off x="7999410" y="8463"/>
              <a:ext cx="1600203" cy="1600202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06" name="Rectangle 10"/>
            <p:cNvSpPr/>
            <p:nvPr/>
          </p:nvSpPr>
          <p:spPr>
            <a:xfrm>
              <a:off x="5713412" y="402163"/>
              <a:ext cx="6055253" cy="60536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07" name="Freeform 5"/>
            <p:cNvSpPr/>
            <p:nvPr/>
          </p:nvSpPr>
          <p:spPr>
            <a:xfrm rot="15922489">
              <a:off x="3140476" y="1826085"/>
              <a:ext cx="3299408" cy="440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08" name="Freeform 5"/>
            <p:cNvSpPr/>
            <p:nvPr/>
          </p:nvSpPr>
          <p:spPr>
            <a:xfrm rot="16200000">
              <a:off x="2229375" y="2801721"/>
              <a:ext cx="6053672" cy="1254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09" name="Freeform 5"/>
            <p:cNvSpPr/>
            <p:nvPr/>
          </p:nvSpPr>
          <p:spPr>
            <a:xfrm>
              <a:off x="0" y="1586"/>
              <a:ext cx="12192001" cy="6856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</p:grpSp>
      <p:sp>
        <p:nvSpPr>
          <p:cNvPr id="111" name="Texte du titre"/>
          <p:cNvSpPr txBox="1"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Texte du titre</a:t>
            </a:r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5781145" y="1447800"/>
            <a:ext cx="5190069" cy="4572000"/>
          </a:xfrm>
          <a:prstGeom prst="rect">
            <a:avLst/>
          </a:prstGeom>
        </p:spPr>
        <p:txBody>
          <a:bodyPr anchor="ctr"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3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154954" y="3129278"/>
            <a:ext cx="2793159" cy="28956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Rectangle 15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1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8"/>
          <p:cNvGrpSpPr/>
          <p:nvPr/>
        </p:nvGrpSpPr>
        <p:grpSpPr>
          <a:xfrm>
            <a:off x="-2" y="0"/>
            <a:ext cx="12192003" cy="6858000"/>
            <a:chOff x="-1" y="0"/>
            <a:chExt cx="12192002" cy="6858000"/>
          </a:xfrm>
        </p:grpSpPr>
        <p:sp>
          <p:nvSpPr>
            <p:cNvPr id="122" name="Rectangle 13"/>
            <p:cNvSpPr/>
            <p:nvPr/>
          </p:nvSpPr>
          <p:spPr>
            <a:xfrm>
              <a:off x="-1" y="0"/>
              <a:ext cx="12192001" cy="6858000"/>
            </a:xfrm>
            <a:prstGeom prst="rect">
              <a:avLst/>
            </a:pr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23" name="Oval 16"/>
            <p:cNvSpPr/>
            <p:nvPr/>
          </p:nvSpPr>
          <p:spPr>
            <a:xfrm>
              <a:off x="-2" y="2667000"/>
              <a:ext cx="4191003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24" name="Oval 17"/>
            <p:cNvSpPr/>
            <p:nvPr/>
          </p:nvSpPr>
          <p:spPr>
            <a:xfrm>
              <a:off x="-2" y="2895600"/>
              <a:ext cx="2362203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25" name="Oval 18"/>
            <p:cNvSpPr/>
            <p:nvPr/>
          </p:nvSpPr>
          <p:spPr>
            <a:xfrm>
              <a:off x="8609010" y="5867400"/>
              <a:ext cx="990603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26" name="Oval 19"/>
            <p:cNvSpPr/>
            <p:nvPr/>
          </p:nvSpPr>
          <p:spPr>
            <a:xfrm>
              <a:off x="8609010" y="1676400"/>
              <a:ext cx="2819404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27" name="Oval 20"/>
            <p:cNvSpPr/>
            <p:nvPr/>
          </p:nvSpPr>
          <p:spPr>
            <a:xfrm>
              <a:off x="7999410" y="8463"/>
              <a:ext cx="1600203" cy="1600202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28" name="Rectangle 10"/>
            <p:cNvSpPr/>
            <p:nvPr/>
          </p:nvSpPr>
          <p:spPr>
            <a:xfrm>
              <a:off x="6172200" y="402163"/>
              <a:ext cx="5596465" cy="605367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29" name="Freeform 5"/>
            <p:cNvSpPr/>
            <p:nvPr/>
          </p:nvSpPr>
          <p:spPr>
            <a:xfrm rot="15922489">
              <a:off x="4203586" y="1826085"/>
              <a:ext cx="3299408" cy="440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30" name="Freeform 5"/>
            <p:cNvSpPr/>
            <p:nvPr/>
          </p:nvSpPr>
          <p:spPr>
            <a:xfrm rot="16200000">
              <a:off x="3295430" y="2801721"/>
              <a:ext cx="6053672" cy="1254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519"/>
                  </a:lnTo>
                  <a:lnTo>
                    <a:pt x="21600" y="21600"/>
                  </a:lnTo>
                  <a:lnTo>
                    <a:pt x="21600" y="19"/>
                  </a:lnTo>
                  <a:lnTo>
                    <a:pt x="21110" y="421"/>
                  </a:lnTo>
                  <a:lnTo>
                    <a:pt x="20622" y="805"/>
                  </a:lnTo>
                  <a:lnTo>
                    <a:pt x="20131" y="1180"/>
                  </a:lnTo>
                  <a:lnTo>
                    <a:pt x="19639" y="1501"/>
                  </a:lnTo>
                  <a:lnTo>
                    <a:pt x="19148" y="1825"/>
                  </a:lnTo>
                  <a:lnTo>
                    <a:pt x="18656" y="2128"/>
                  </a:lnTo>
                  <a:lnTo>
                    <a:pt x="18170" y="2387"/>
                  </a:lnTo>
                  <a:lnTo>
                    <a:pt x="17677" y="2633"/>
                  </a:lnTo>
                  <a:lnTo>
                    <a:pt x="17187" y="2857"/>
                  </a:lnTo>
                  <a:lnTo>
                    <a:pt x="16705" y="3051"/>
                  </a:lnTo>
                  <a:lnTo>
                    <a:pt x="16217" y="3245"/>
                  </a:lnTo>
                  <a:lnTo>
                    <a:pt x="15736" y="3407"/>
                  </a:lnTo>
                  <a:lnTo>
                    <a:pt x="15254" y="3534"/>
                  </a:lnTo>
                  <a:lnTo>
                    <a:pt x="14774" y="3667"/>
                  </a:lnTo>
                  <a:lnTo>
                    <a:pt x="14299" y="3777"/>
                  </a:lnTo>
                  <a:lnTo>
                    <a:pt x="13828" y="3856"/>
                  </a:lnTo>
                  <a:lnTo>
                    <a:pt x="13357" y="3923"/>
                  </a:lnTo>
                  <a:lnTo>
                    <a:pt x="12891" y="3988"/>
                  </a:lnTo>
                  <a:lnTo>
                    <a:pt x="12431" y="4018"/>
                  </a:lnTo>
                  <a:lnTo>
                    <a:pt x="11971" y="4050"/>
                  </a:lnTo>
                  <a:lnTo>
                    <a:pt x="11517" y="4066"/>
                  </a:lnTo>
                  <a:lnTo>
                    <a:pt x="11068" y="4050"/>
                  </a:lnTo>
                  <a:lnTo>
                    <a:pt x="10623" y="4050"/>
                  </a:lnTo>
                  <a:lnTo>
                    <a:pt x="10182" y="4018"/>
                  </a:lnTo>
                  <a:lnTo>
                    <a:pt x="9750" y="3969"/>
                  </a:lnTo>
                  <a:lnTo>
                    <a:pt x="9323" y="3923"/>
                  </a:lnTo>
                  <a:lnTo>
                    <a:pt x="8904" y="3872"/>
                  </a:lnTo>
                  <a:lnTo>
                    <a:pt x="8487" y="3794"/>
                  </a:lnTo>
                  <a:lnTo>
                    <a:pt x="8076" y="3710"/>
                  </a:lnTo>
                  <a:lnTo>
                    <a:pt x="7674" y="3634"/>
                  </a:lnTo>
                  <a:lnTo>
                    <a:pt x="6890" y="3421"/>
                  </a:lnTo>
                  <a:lnTo>
                    <a:pt x="6139" y="3194"/>
                  </a:lnTo>
                  <a:lnTo>
                    <a:pt x="5417" y="2957"/>
                  </a:lnTo>
                  <a:lnTo>
                    <a:pt x="4735" y="2695"/>
                  </a:lnTo>
                  <a:lnTo>
                    <a:pt x="4082" y="2422"/>
                  </a:lnTo>
                  <a:lnTo>
                    <a:pt x="3478" y="2128"/>
                  </a:lnTo>
                  <a:lnTo>
                    <a:pt x="2910" y="1839"/>
                  </a:lnTo>
                  <a:lnTo>
                    <a:pt x="2387" y="1550"/>
                  </a:lnTo>
                  <a:lnTo>
                    <a:pt x="1907" y="1277"/>
                  </a:lnTo>
                  <a:lnTo>
                    <a:pt x="1482" y="1018"/>
                  </a:lnTo>
                  <a:lnTo>
                    <a:pt x="1097" y="772"/>
                  </a:lnTo>
                  <a:lnTo>
                    <a:pt x="773" y="567"/>
                  </a:lnTo>
                  <a:lnTo>
                    <a:pt x="501" y="373"/>
                  </a:lnTo>
                  <a:lnTo>
                    <a:pt x="127" y="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31" name="Freeform 5"/>
            <p:cNvSpPr/>
            <p:nvPr/>
          </p:nvSpPr>
          <p:spPr>
            <a:xfrm>
              <a:off x="0" y="1586"/>
              <a:ext cx="12192001" cy="6856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</p:grpSp>
      <p:sp>
        <p:nvSpPr>
          <p:cNvPr id="133" name="Texte du titre"/>
          <p:cNvSpPr txBox="1">
            <a:spLocks noGrp="1"/>
          </p:cNvSpPr>
          <p:nvPr>
            <p:ph type="title"/>
          </p:nvPr>
        </p:nvSpPr>
        <p:spPr>
          <a:xfrm>
            <a:off x="1154954" y="1693333"/>
            <a:ext cx="3865136" cy="1735667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3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547870" y="1143000"/>
            <a:ext cx="3227194" cy="4572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154954" y="3657600"/>
            <a:ext cx="3859213" cy="13716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400">
                <a:solidFill>
                  <a:srgbClr val="EF53A5"/>
                </a:solidFill>
              </a:defRPr>
            </a:lvl1pPr>
            <a:lvl2pPr marL="0" indent="0">
              <a:buClrTx/>
              <a:buSzTx/>
              <a:buFontTx/>
              <a:buNone/>
              <a:defRPr sz="1400">
                <a:solidFill>
                  <a:srgbClr val="EF53A5"/>
                </a:solidFill>
              </a:defRPr>
            </a:lvl2pPr>
            <a:lvl3pPr marL="0" indent="0">
              <a:buClrTx/>
              <a:buSzTx/>
              <a:buFontTx/>
              <a:buNone/>
              <a:defRPr sz="1400">
                <a:solidFill>
                  <a:srgbClr val="EF53A5"/>
                </a:solidFill>
              </a:defRPr>
            </a:lvl3pPr>
            <a:lvl4pPr marL="0" indent="0">
              <a:buClrTx/>
              <a:buSzTx/>
              <a:buFontTx/>
              <a:buNone/>
              <a:defRPr sz="1400">
                <a:solidFill>
                  <a:srgbClr val="EF53A5"/>
                </a:solidFill>
              </a:defRPr>
            </a:lvl4pPr>
            <a:lvl5pPr marL="0" indent="0">
              <a:buClrTx/>
              <a:buSzTx/>
              <a:buFontTx/>
              <a:buNone/>
              <a:defRPr sz="1400">
                <a:solidFill>
                  <a:srgbClr val="EF53A5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6" name="Rectangle 15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"/>
          <p:cNvGrpSpPr/>
          <p:nvPr/>
        </p:nvGrpSpPr>
        <p:grpSpPr>
          <a:xfrm>
            <a:off x="-2" y="0"/>
            <a:ext cx="12192003" cy="6858000"/>
            <a:chOff x="-1" y="0"/>
            <a:chExt cx="12192002" cy="6858000"/>
          </a:xfrm>
        </p:grpSpPr>
        <p:sp>
          <p:nvSpPr>
            <p:cNvPr id="2" name="Rectangle 6"/>
            <p:cNvSpPr/>
            <p:nvPr/>
          </p:nvSpPr>
          <p:spPr>
            <a:xfrm>
              <a:off x="-1" y="0"/>
              <a:ext cx="12192001" cy="6858000"/>
            </a:xfrm>
            <a:prstGeom prst="rect">
              <a:avLst/>
            </a:prstGeom>
            <a:blipFill rotWithShape="1">
              <a:blip r:embed="rId18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3" name="Oval 12"/>
            <p:cNvSpPr/>
            <p:nvPr/>
          </p:nvSpPr>
          <p:spPr>
            <a:xfrm>
              <a:off x="-2" y="2667000"/>
              <a:ext cx="4191003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36000">
                  <a:schemeClr val="accent5">
                    <a:alpha val="10000"/>
                  </a:schemeClr>
                </a:gs>
                <a:gs pos="75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4" name="Oval 14"/>
            <p:cNvSpPr/>
            <p:nvPr/>
          </p:nvSpPr>
          <p:spPr>
            <a:xfrm>
              <a:off x="-2" y="2895600"/>
              <a:ext cx="2362203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3600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5" name="Oval 17"/>
            <p:cNvSpPr/>
            <p:nvPr/>
          </p:nvSpPr>
          <p:spPr>
            <a:xfrm>
              <a:off x="8609010" y="5867400"/>
              <a:ext cx="990603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66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6" name="Oval 15"/>
            <p:cNvSpPr/>
            <p:nvPr/>
          </p:nvSpPr>
          <p:spPr>
            <a:xfrm>
              <a:off x="8609010" y="1676400"/>
              <a:ext cx="2819404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36000">
                  <a:schemeClr val="accent5">
                    <a:alpha val="6000"/>
                  </a:schemeClr>
                </a:gs>
                <a:gs pos="69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7" name="Oval 16"/>
            <p:cNvSpPr/>
            <p:nvPr/>
          </p:nvSpPr>
          <p:spPr>
            <a:xfrm>
              <a:off x="7999410" y="8463"/>
              <a:ext cx="1600203" cy="1600202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36000">
                  <a:schemeClr val="accent5">
                    <a:alpha val="7000"/>
                  </a:schemeClr>
                </a:gs>
                <a:gs pos="73000">
                  <a:schemeClr val="accent5">
                    <a:alpha val="0"/>
                  </a:schemeClr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8" name="Freeform 5"/>
            <p:cNvSpPr/>
            <p:nvPr/>
          </p:nvSpPr>
          <p:spPr>
            <a:xfrm rot="21010067">
              <a:off x="8490949" y="1797517"/>
              <a:ext cx="3299409" cy="440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1" extrusionOk="0">
                  <a:moveTo>
                    <a:pt x="184" y="10323"/>
                  </a:moveTo>
                  <a:cubicBezTo>
                    <a:pt x="3750" y="15945"/>
                    <a:pt x="16252" y="21600"/>
                    <a:pt x="21509" y="21571"/>
                  </a:cubicBezTo>
                  <a:cubicBezTo>
                    <a:pt x="21576" y="7983"/>
                    <a:pt x="21533" y="13589"/>
                    <a:pt x="21600" y="0"/>
                  </a:cubicBezTo>
                  <a:lnTo>
                    <a:pt x="20881" y="832"/>
                  </a:lnTo>
                  <a:lnTo>
                    <a:pt x="20161" y="1631"/>
                  </a:lnTo>
                  <a:lnTo>
                    <a:pt x="19442" y="2405"/>
                  </a:lnTo>
                  <a:lnTo>
                    <a:pt x="18721" y="3070"/>
                  </a:lnTo>
                  <a:lnTo>
                    <a:pt x="17999" y="3739"/>
                  </a:lnTo>
                  <a:lnTo>
                    <a:pt x="17278" y="4366"/>
                  </a:lnTo>
                  <a:lnTo>
                    <a:pt x="16565" y="4901"/>
                  </a:lnTo>
                  <a:lnTo>
                    <a:pt x="15839" y="5402"/>
                  </a:lnTo>
                  <a:lnTo>
                    <a:pt x="15120" y="5871"/>
                  </a:lnTo>
                  <a:lnTo>
                    <a:pt x="14414" y="6270"/>
                  </a:lnTo>
                  <a:lnTo>
                    <a:pt x="13694" y="6670"/>
                  </a:lnTo>
                  <a:lnTo>
                    <a:pt x="12988" y="7008"/>
                  </a:lnTo>
                  <a:lnTo>
                    <a:pt x="12282" y="7273"/>
                  </a:lnTo>
                  <a:lnTo>
                    <a:pt x="11575" y="7542"/>
                  </a:lnTo>
                  <a:lnTo>
                    <a:pt x="10878" y="7771"/>
                  </a:lnTo>
                  <a:lnTo>
                    <a:pt x="10189" y="7942"/>
                  </a:lnTo>
                  <a:lnTo>
                    <a:pt x="9495" y="8072"/>
                  </a:lnTo>
                  <a:lnTo>
                    <a:pt x="8811" y="8207"/>
                  </a:lnTo>
                  <a:lnTo>
                    <a:pt x="8135" y="8272"/>
                  </a:lnTo>
                  <a:lnTo>
                    <a:pt x="7461" y="8342"/>
                  </a:lnTo>
                  <a:lnTo>
                    <a:pt x="6793" y="8370"/>
                  </a:lnTo>
                  <a:lnTo>
                    <a:pt x="6132" y="8342"/>
                  </a:lnTo>
                  <a:lnTo>
                    <a:pt x="5480" y="8342"/>
                  </a:lnTo>
                  <a:lnTo>
                    <a:pt x="4834" y="8272"/>
                  </a:lnTo>
                  <a:lnTo>
                    <a:pt x="4197" y="8170"/>
                  </a:lnTo>
                  <a:lnTo>
                    <a:pt x="3570" y="8072"/>
                  </a:lnTo>
                  <a:lnTo>
                    <a:pt x="2955" y="7971"/>
                  </a:lnTo>
                  <a:lnTo>
                    <a:pt x="2344" y="7807"/>
                  </a:lnTo>
                  <a:lnTo>
                    <a:pt x="1741" y="7636"/>
                  </a:lnTo>
                  <a:lnTo>
                    <a:pt x="1151" y="7473"/>
                  </a:lnTo>
                  <a:lnTo>
                    <a:pt x="0" y="7037"/>
                  </a:lnTo>
                  <a:cubicBezTo>
                    <a:pt x="60" y="8134"/>
                    <a:pt x="123" y="9226"/>
                    <a:pt x="184" y="1032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9" name="Freeform 5"/>
            <p:cNvSpPr/>
            <p:nvPr/>
          </p:nvSpPr>
          <p:spPr>
            <a:xfrm>
              <a:off x="459506" y="1866404"/>
              <a:ext cx="11277602" cy="4533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8"/>
                  </a:lnTo>
                  <a:lnTo>
                    <a:pt x="21110" y="197"/>
                  </a:lnTo>
                  <a:lnTo>
                    <a:pt x="20621" y="378"/>
                  </a:lnTo>
                  <a:lnTo>
                    <a:pt x="20131" y="552"/>
                  </a:lnTo>
                  <a:lnTo>
                    <a:pt x="19639" y="703"/>
                  </a:lnTo>
                  <a:lnTo>
                    <a:pt x="19149" y="855"/>
                  </a:lnTo>
                  <a:lnTo>
                    <a:pt x="18657" y="998"/>
                  </a:lnTo>
                  <a:lnTo>
                    <a:pt x="18170" y="1119"/>
                  </a:lnTo>
                  <a:lnTo>
                    <a:pt x="17678" y="1233"/>
                  </a:lnTo>
                  <a:lnTo>
                    <a:pt x="17188" y="1339"/>
                  </a:lnTo>
                  <a:lnTo>
                    <a:pt x="16705" y="1429"/>
                  </a:lnTo>
                  <a:lnTo>
                    <a:pt x="16218" y="1520"/>
                  </a:lnTo>
                  <a:lnTo>
                    <a:pt x="15735" y="1596"/>
                  </a:lnTo>
                  <a:lnTo>
                    <a:pt x="14774" y="1717"/>
                  </a:lnTo>
                  <a:lnTo>
                    <a:pt x="14300" y="1770"/>
                  </a:lnTo>
                  <a:lnTo>
                    <a:pt x="13828" y="1808"/>
                  </a:lnTo>
                  <a:lnTo>
                    <a:pt x="13357" y="1838"/>
                  </a:lnTo>
                  <a:lnTo>
                    <a:pt x="12892" y="1868"/>
                  </a:lnTo>
                  <a:lnTo>
                    <a:pt x="12430" y="1883"/>
                  </a:lnTo>
                  <a:lnTo>
                    <a:pt x="11971" y="1898"/>
                  </a:lnTo>
                  <a:lnTo>
                    <a:pt x="11518" y="1906"/>
                  </a:lnTo>
                  <a:lnTo>
                    <a:pt x="11068" y="1898"/>
                  </a:lnTo>
                  <a:lnTo>
                    <a:pt x="10624" y="1898"/>
                  </a:lnTo>
                  <a:lnTo>
                    <a:pt x="10183" y="1883"/>
                  </a:lnTo>
                  <a:lnTo>
                    <a:pt x="9751" y="1861"/>
                  </a:lnTo>
                  <a:lnTo>
                    <a:pt x="9322" y="1838"/>
                  </a:lnTo>
                  <a:lnTo>
                    <a:pt x="8903" y="1815"/>
                  </a:lnTo>
                  <a:lnTo>
                    <a:pt x="8486" y="1777"/>
                  </a:lnTo>
                  <a:lnTo>
                    <a:pt x="8076" y="1739"/>
                  </a:lnTo>
                  <a:lnTo>
                    <a:pt x="7674" y="1702"/>
                  </a:lnTo>
                  <a:lnTo>
                    <a:pt x="6890" y="1603"/>
                  </a:lnTo>
                  <a:lnTo>
                    <a:pt x="6139" y="1497"/>
                  </a:lnTo>
                  <a:lnTo>
                    <a:pt x="5418" y="1384"/>
                  </a:lnTo>
                  <a:lnTo>
                    <a:pt x="4734" y="1263"/>
                  </a:lnTo>
                  <a:lnTo>
                    <a:pt x="4083" y="1134"/>
                  </a:lnTo>
                  <a:lnTo>
                    <a:pt x="3478" y="998"/>
                  </a:lnTo>
                  <a:lnTo>
                    <a:pt x="2910" y="862"/>
                  </a:lnTo>
                  <a:lnTo>
                    <a:pt x="2387" y="726"/>
                  </a:lnTo>
                  <a:lnTo>
                    <a:pt x="1906" y="597"/>
                  </a:lnTo>
                  <a:lnTo>
                    <a:pt x="1481" y="476"/>
                  </a:lnTo>
                  <a:lnTo>
                    <a:pt x="1098" y="363"/>
                  </a:lnTo>
                  <a:lnTo>
                    <a:pt x="772" y="265"/>
                  </a:lnTo>
                  <a:lnTo>
                    <a:pt x="502" y="174"/>
                  </a:lnTo>
                  <a:lnTo>
                    <a:pt x="12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10" name="Freeform 5"/>
            <p:cNvSpPr/>
            <p:nvPr/>
          </p:nvSpPr>
          <p:spPr>
            <a:xfrm>
              <a:off x="0" y="1586"/>
              <a:ext cx="12192001" cy="6856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20745" y="20100"/>
                  </a:moveTo>
                  <a:lnTo>
                    <a:pt x="844" y="20100"/>
                  </a:lnTo>
                  <a:lnTo>
                    <a:pt x="844" y="1480"/>
                  </a:lnTo>
                  <a:lnTo>
                    <a:pt x="20745" y="1480"/>
                  </a:lnTo>
                  <a:lnTo>
                    <a:pt x="20745" y="201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</p:grpSp>
      <p:sp>
        <p:nvSpPr>
          <p:cNvPr id="12" name="Rectangle 20"/>
          <p:cNvSpPr/>
          <p:nvPr/>
        </p:nvSpPr>
        <p:spPr>
          <a:xfrm>
            <a:off x="10437810" y="0"/>
            <a:ext cx="685802" cy="11430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8" tIns="45718" rIns="45718" bIns="45718"/>
          <a:lstStyle/>
          <a:p>
            <a:pPr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3" name="Texte du titre"/>
          <p:cNvSpPr txBox="1">
            <a:spLocks noGrp="1"/>
          </p:cNvSpPr>
          <p:nvPr>
            <p:ph type="title"/>
          </p:nvPr>
        </p:nvSpPr>
        <p:spPr>
          <a:xfrm>
            <a:off x="609600" y="322264"/>
            <a:ext cx="10839451" cy="1425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14" name="Texte niveau 1…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0522497" y="540178"/>
            <a:ext cx="498285" cy="523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b">
            <a:spAutoFit/>
          </a:bodyPr>
          <a:lstStyle>
            <a:lvl1pPr algn="ctr">
              <a:defRPr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EBEBEB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sz="1800" b="0" i="0" u="none" strike="noStrike" cap="none" spc="0" baseline="0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sz="1800" b="0" i="0" u="none" strike="noStrike" cap="none" spc="0" baseline="0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208314" marR="0" indent="-293914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sz="1800" b="0" i="0" u="none" strike="noStrike" cap="none" spc="0" baseline="0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714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sz="1800" b="0" i="0" u="none" strike="noStrike" cap="none" spc="0" baseline="0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1717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sz="1800" b="0" i="0" u="none" strike="noStrike" cap="none" spc="0" baseline="0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sz="1800" b="0" i="0" u="none" strike="noStrike" cap="none" spc="0" baseline="0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sz="1800" b="0" i="0" u="none" strike="noStrike" cap="none" spc="0" baseline="0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sz="1800" b="0" i="0" u="none" strike="noStrike" cap="none" spc="0" baseline="0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Century Gothic"/>
        <a:buChar char="u"/>
        <a:tabLst/>
        <a:defRPr sz="1800" b="0" i="0" u="none" strike="noStrike" cap="none" spc="0" baseline="0">
          <a:solidFill>
            <a:srgbClr val="40404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riane.saintremy@fsef.ne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Titre 2"/>
          <p:cNvSpPr txBox="1"/>
          <p:nvPr/>
        </p:nvSpPr>
        <p:spPr>
          <a:xfrm>
            <a:off x="1327063" y="1283146"/>
            <a:ext cx="8477337" cy="3009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spAutoFit/>
          </a:bodyPr>
          <a:lstStyle/>
          <a:p>
            <a:pPr algn="ctr">
              <a:defRPr sz="5000" b="1">
                <a:solidFill>
                  <a:srgbClr val="04617B"/>
                </a:solidFill>
              </a:defRPr>
            </a:pPr>
            <a:r>
              <a:t>Quand l’adolescence fait mal : Prise en charge de la douleur chronique à l’adolescence </a:t>
            </a:r>
            <a:br/>
            <a:endParaRPr/>
          </a:p>
        </p:txBody>
      </p:sp>
      <p:sp>
        <p:nvSpPr>
          <p:cNvPr id="274" name="Sous-titre 3"/>
          <p:cNvSpPr txBox="1"/>
          <p:nvPr/>
        </p:nvSpPr>
        <p:spPr>
          <a:xfrm>
            <a:off x="1469938" y="3654658"/>
            <a:ext cx="7245351" cy="3850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600"/>
              </a:spcBef>
              <a:defRPr sz="2000">
                <a:latin typeface="Constantia"/>
                <a:ea typeface="Constantia"/>
                <a:cs typeface="Constantia"/>
                <a:sym typeface="Constantia"/>
              </a:defRPr>
            </a:pPr>
            <a:r>
              <a:t>      Ariane Saint-Remy, psychologue clinicienne</a:t>
            </a:r>
          </a:p>
          <a:p>
            <a:pPr algn="ctr">
              <a:spcBef>
                <a:spcPts val="600"/>
              </a:spcBef>
              <a:defRPr sz="2000">
                <a:latin typeface="Constantia"/>
                <a:ea typeface="Constantia"/>
                <a:cs typeface="Constantia"/>
                <a:sym typeface="Constantia"/>
              </a:defRPr>
            </a:pPr>
            <a:r>
              <a:t>Service de médecine interne pour adolescents</a:t>
            </a:r>
          </a:p>
          <a:p>
            <a:pPr algn="ctr">
              <a:spcBef>
                <a:spcPts val="600"/>
              </a:spcBef>
              <a:defRPr sz="2000">
                <a:latin typeface="Constantia"/>
                <a:ea typeface="Constantia"/>
                <a:cs typeface="Constantia"/>
                <a:sym typeface="Constantia"/>
              </a:defRPr>
            </a:pPr>
            <a:r>
              <a:t>Service d’oncohématologie (Clinique FSEF Paris 16)</a:t>
            </a:r>
          </a:p>
          <a:p>
            <a:pPr algn="ctr">
              <a:spcBef>
                <a:spcPts val="600"/>
              </a:spcBef>
              <a:defRPr sz="2000">
                <a:latin typeface="Constantia"/>
                <a:ea typeface="Constantia"/>
                <a:cs typeface="Constantia"/>
                <a:sym typeface="Constantia"/>
              </a:defRPr>
            </a:pPr>
            <a:r>
              <a:t>Anne Tonelli, médecin de la douleur</a:t>
            </a:r>
          </a:p>
          <a:p>
            <a:pPr algn="ctr">
              <a:spcBef>
                <a:spcPts val="600"/>
              </a:spcBef>
              <a:defRPr sz="2000">
                <a:latin typeface="Constantia"/>
                <a:ea typeface="Constantia"/>
                <a:cs typeface="Constantia"/>
                <a:sym typeface="Constantia"/>
              </a:defRPr>
            </a:pPr>
            <a:r>
              <a:t>Service de médecine interne pour adolescents</a:t>
            </a:r>
          </a:p>
          <a:p>
            <a:pPr algn="ctr">
              <a:spcBef>
                <a:spcPts val="600"/>
              </a:spcBef>
              <a:defRPr sz="2000">
                <a:latin typeface="Constantia"/>
                <a:ea typeface="Constantia"/>
                <a:cs typeface="Constantia"/>
                <a:sym typeface="Constantia"/>
              </a:defRPr>
            </a:pPr>
            <a:r>
              <a:t>(Clinique FSEF Paris 16)</a:t>
            </a:r>
          </a:p>
          <a:p>
            <a:pPr algn="ctr">
              <a:spcBef>
                <a:spcPts val="600"/>
              </a:spcBef>
              <a:defRPr sz="2000">
                <a:latin typeface="Constantia"/>
                <a:ea typeface="Constantia"/>
                <a:cs typeface="Constantia"/>
                <a:sym typeface="Constantia"/>
              </a:defRPr>
            </a:pPr>
            <a:r>
              <a:t>Centre de la douleur de l’enfant et de l’adolescent </a:t>
            </a:r>
          </a:p>
          <a:p>
            <a:pPr algn="ctr">
              <a:spcBef>
                <a:spcPts val="600"/>
              </a:spcBef>
              <a:defRPr sz="2000">
                <a:latin typeface="Constantia"/>
                <a:ea typeface="Constantia"/>
                <a:cs typeface="Constantia"/>
                <a:sym typeface="Constantia"/>
              </a:defRPr>
            </a:pPr>
            <a:r>
              <a:t>(Hôpital Trousseau. Paris)</a:t>
            </a:r>
            <a:endParaRPr b="1">
              <a:solidFill>
                <a:schemeClr val="accent2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algn="ctr">
              <a:spcBef>
                <a:spcPts val="600"/>
              </a:spcBef>
              <a:defRPr sz="1400" b="1">
                <a:solidFill>
                  <a:schemeClr val="accent2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 b="1">
              <a:solidFill>
                <a:schemeClr val="accent2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27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t="24691" b="24401"/>
          <a:stretch>
            <a:fillRect/>
          </a:stretch>
        </p:blipFill>
        <p:spPr>
          <a:xfrm>
            <a:off x="604461" y="431296"/>
            <a:ext cx="2930271" cy="10530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tangle 1"/>
          <p:cNvSpPr txBox="1">
            <a:spLocks noGrp="1"/>
          </p:cNvSpPr>
          <p:nvPr>
            <p:ph type="title"/>
          </p:nvPr>
        </p:nvSpPr>
        <p:spPr>
          <a:xfrm>
            <a:off x="1981200" y="563331"/>
            <a:ext cx="8162925" cy="1458914"/>
          </a:xfrm>
          <a:prstGeom prst="rect">
            <a:avLst/>
          </a:prstGeom>
        </p:spPr>
        <p:txBody>
          <a:bodyPr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1pPr>
          </a:lstStyle>
          <a:p>
            <a:r>
              <a:t>Douleurs chroniques (2)</a:t>
            </a:r>
          </a:p>
        </p:txBody>
      </p:sp>
      <p:sp>
        <p:nvSpPr>
          <p:cNvPr id="302" name="Rectangle 2"/>
          <p:cNvSpPr txBox="1">
            <a:spLocks noGrp="1"/>
          </p:cNvSpPr>
          <p:nvPr>
            <p:ph type="body" sz="half" idx="1"/>
          </p:nvPr>
        </p:nvSpPr>
        <p:spPr>
          <a:xfrm>
            <a:off x="1981200" y="2658370"/>
            <a:ext cx="8162926" cy="3576175"/>
          </a:xfrm>
          <a:prstGeom prst="rect">
            <a:avLst/>
          </a:prstGeom>
        </p:spPr>
        <p:txBody>
          <a:bodyPr/>
          <a:lstStyle/>
          <a:p>
            <a:pPr marL="276225" indent="-242888">
              <a:buSzTx/>
              <a:buNone/>
              <a:tabLst>
                <a:tab pos="342900" algn="l"/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t>Etiologie :</a:t>
            </a:r>
          </a:p>
          <a:p>
            <a:pPr marL="276225" indent="-242888">
              <a:buSzTx/>
              <a:buNone/>
              <a:tabLst>
                <a:tab pos="342900" algn="l"/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t>51 % : céphalées, migraines, douleurs musculosquelettiques d'étiologie inexpliquée, douleurs abdominales…</a:t>
            </a:r>
          </a:p>
          <a:p>
            <a:pPr marL="276225" indent="-242888">
              <a:buSzTx/>
              <a:buNone/>
              <a:tabLst>
                <a:tab pos="342900" algn="l"/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t>49 % : avec anomalie du bilan somatique: douleurs neuropathiques après chirurgie, AJI, pancréatites chroniques héréditaires familiales... </a:t>
            </a:r>
          </a:p>
          <a:p>
            <a:pPr marL="276225" indent="-242888">
              <a:buSzTx/>
              <a:buNone/>
              <a:tabLst>
                <a:tab pos="342900" algn="l"/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t>Antécédents familiaux de douleur: 43 %</a:t>
            </a:r>
          </a:p>
          <a:p>
            <a:pPr marL="276225" indent="-242888">
              <a:buSzTx/>
              <a:buNone/>
              <a:tabLst>
                <a:tab pos="342900" algn="l"/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t>En échec de suivi ambulatoire de Structures Douleurs (90%)</a:t>
            </a:r>
          </a:p>
          <a:p>
            <a:pPr marL="276225" indent="-242888">
              <a:buSzTx/>
              <a:buNone/>
              <a:tabLst>
                <a:tab pos="342900" algn="l"/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t>Lourd passé de consultations, d'avis médicaux..</a:t>
            </a:r>
          </a:p>
          <a:p>
            <a:pPr marL="276225" indent="-242888">
              <a:buSzTx/>
              <a:buNone/>
              <a:tabLst>
                <a:tab pos="342900" algn="l"/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t>DMS 3 mois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Rectangle 1"/>
          <p:cNvSpPr txBox="1">
            <a:spLocks noGrp="1"/>
          </p:cNvSpPr>
          <p:nvPr>
            <p:ph type="title"/>
          </p:nvPr>
        </p:nvSpPr>
        <p:spPr>
          <a:xfrm>
            <a:off x="1981200" y="555019"/>
            <a:ext cx="8140700" cy="1436689"/>
          </a:xfrm>
          <a:prstGeom prst="rect">
            <a:avLst/>
          </a:prstGeom>
        </p:spPr>
        <p:txBody>
          <a:bodyPr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1pPr>
          </a:lstStyle>
          <a:p>
            <a:r>
              <a:t>Projet Soins/Etudes</a:t>
            </a:r>
          </a:p>
        </p:txBody>
      </p:sp>
      <p:sp>
        <p:nvSpPr>
          <p:cNvPr id="305" name="Rectangle 2"/>
          <p:cNvSpPr txBox="1">
            <a:spLocks noGrp="1"/>
          </p:cNvSpPr>
          <p:nvPr>
            <p:ph type="body" sz="half" idx="1"/>
          </p:nvPr>
        </p:nvSpPr>
        <p:spPr>
          <a:xfrm>
            <a:off x="1981200" y="3032444"/>
            <a:ext cx="8140700" cy="3143915"/>
          </a:xfrm>
          <a:prstGeom prst="rect">
            <a:avLst/>
          </a:prstGeom>
        </p:spPr>
        <p:txBody>
          <a:bodyPr/>
          <a:lstStyle/>
          <a:p>
            <a:pPr marL="549275" indent="-549275">
              <a:buSzPct val="45000"/>
              <a:buFontTx/>
              <a:buChar char="●"/>
              <a:tabLst>
                <a:tab pos="546100" algn="l"/>
                <a:tab pos="647700" algn="l"/>
                <a:tab pos="1092200" algn="l"/>
                <a:tab pos="1549400" algn="l"/>
                <a:tab pos="1993900" algn="l"/>
                <a:tab pos="2451100" algn="l"/>
                <a:tab pos="2895600" algn="l"/>
                <a:tab pos="3340100" algn="l"/>
                <a:tab pos="3797300" algn="l"/>
                <a:tab pos="4241800" algn="l"/>
                <a:tab pos="4686300" algn="l"/>
                <a:tab pos="5143500" algn="l"/>
                <a:tab pos="5588000" algn="l"/>
                <a:tab pos="6045200" algn="l"/>
                <a:tab pos="6489700" algn="l"/>
                <a:tab pos="6934200" algn="l"/>
                <a:tab pos="7391400" algn="l"/>
                <a:tab pos="7835900" algn="l"/>
                <a:tab pos="8280400" algn="l"/>
                <a:tab pos="8737600" algn="l"/>
                <a:tab pos="9182100" algn="l"/>
              </a:tabLst>
            </a:pPr>
            <a:r>
              <a:t>L'effet cadrant et rassurant du service</a:t>
            </a:r>
          </a:p>
          <a:p>
            <a:pPr marL="549275" indent="-549275">
              <a:buSzPct val="45000"/>
              <a:buFontTx/>
              <a:buChar char="●"/>
              <a:tabLst>
                <a:tab pos="546100" algn="l"/>
                <a:tab pos="647700" algn="l"/>
                <a:tab pos="1092200" algn="l"/>
                <a:tab pos="1549400" algn="l"/>
                <a:tab pos="1993900" algn="l"/>
                <a:tab pos="2451100" algn="l"/>
                <a:tab pos="2895600" algn="l"/>
                <a:tab pos="3340100" algn="l"/>
                <a:tab pos="3797300" algn="l"/>
                <a:tab pos="4241800" algn="l"/>
                <a:tab pos="4686300" algn="l"/>
                <a:tab pos="5143500" algn="l"/>
                <a:tab pos="5588000" algn="l"/>
                <a:tab pos="6045200" algn="l"/>
                <a:tab pos="6489700" algn="l"/>
                <a:tab pos="6934200" algn="l"/>
                <a:tab pos="7391400" algn="l"/>
                <a:tab pos="7835900" algn="l"/>
                <a:tab pos="8280400" algn="l"/>
                <a:tab pos="8737600" algn="l"/>
                <a:tab pos="9182100" algn="l"/>
              </a:tabLst>
            </a:pPr>
            <a:r>
              <a:t>Le regard neutre et bienveillant des soignants</a:t>
            </a:r>
          </a:p>
          <a:p>
            <a:pPr marL="549275" indent="-549275">
              <a:buSzPct val="45000"/>
              <a:buFontTx/>
              <a:buChar char="●"/>
              <a:tabLst>
                <a:tab pos="546100" algn="l"/>
                <a:tab pos="647700" algn="l"/>
                <a:tab pos="1092200" algn="l"/>
                <a:tab pos="1549400" algn="l"/>
                <a:tab pos="1993900" algn="l"/>
                <a:tab pos="2451100" algn="l"/>
                <a:tab pos="2895600" algn="l"/>
                <a:tab pos="3340100" algn="l"/>
                <a:tab pos="3797300" algn="l"/>
                <a:tab pos="4241800" algn="l"/>
                <a:tab pos="4686300" algn="l"/>
                <a:tab pos="5143500" algn="l"/>
                <a:tab pos="5588000" algn="l"/>
                <a:tab pos="6045200" algn="l"/>
                <a:tab pos="6489700" algn="l"/>
                <a:tab pos="6934200" algn="l"/>
                <a:tab pos="7391400" algn="l"/>
                <a:tab pos="7835900" algn="l"/>
                <a:tab pos="8280400" algn="l"/>
                <a:tab pos="8737600" algn="l"/>
                <a:tab pos="9182100" algn="l"/>
              </a:tabLst>
            </a:pPr>
            <a:r>
              <a:t>Le contact avec les pairs atteints de la même pathologie ou pas</a:t>
            </a:r>
          </a:p>
          <a:p>
            <a:pPr marL="549275" indent="-549275">
              <a:buSzPct val="45000"/>
              <a:buFontTx/>
              <a:buChar char="●"/>
              <a:tabLst>
                <a:tab pos="546100" algn="l"/>
                <a:tab pos="647700" algn="l"/>
                <a:tab pos="1092200" algn="l"/>
                <a:tab pos="1549400" algn="l"/>
                <a:tab pos="1993900" algn="l"/>
                <a:tab pos="2451100" algn="l"/>
                <a:tab pos="2895600" algn="l"/>
                <a:tab pos="3340100" algn="l"/>
                <a:tab pos="3797300" algn="l"/>
                <a:tab pos="4241800" algn="l"/>
                <a:tab pos="4686300" algn="l"/>
                <a:tab pos="5143500" algn="l"/>
                <a:tab pos="5588000" algn="l"/>
                <a:tab pos="6045200" algn="l"/>
                <a:tab pos="6489700" algn="l"/>
                <a:tab pos="6934200" algn="l"/>
                <a:tab pos="7391400" algn="l"/>
                <a:tab pos="7835900" algn="l"/>
                <a:tab pos="8280400" algn="l"/>
                <a:tab pos="8737600" algn="l"/>
                <a:tab pos="9182100" algn="l"/>
              </a:tabLst>
            </a:pPr>
            <a:r>
              <a:t>La mise à distance de la famille assortie d'un travail avec la famille</a:t>
            </a:r>
          </a:p>
          <a:p>
            <a:pPr marL="549275" indent="-549275">
              <a:buSzPct val="45000"/>
              <a:buFontTx/>
              <a:buChar char="●"/>
              <a:tabLst>
                <a:tab pos="546100" algn="l"/>
                <a:tab pos="647700" algn="l"/>
                <a:tab pos="1092200" algn="l"/>
                <a:tab pos="1549400" algn="l"/>
                <a:tab pos="1993900" algn="l"/>
                <a:tab pos="2451100" algn="l"/>
                <a:tab pos="2895600" algn="l"/>
                <a:tab pos="3340100" algn="l"/>
                <a:tab pos="3797300" algn="l"/>
                <a:tab pos="4241800" algn="l"/>
                <a:tab pos="4686300" algn="l"/>
                <a:tab pos="5143500" algn="l"/>
                <a:tab pos="5588000" algn="l"/>
                <a:tab pos="6045200" algn="l"/>
                <a:tab pos="6489700" algn="l"/>
                <a:tab pos="6934200" algn="l"/>
                <a:tab pos="7391400" algn="l"/>
                <a:tab pos="7835900" algn="l"/>
                <a:tab pos="8280400" algn="l"/>
                <a:tab pos="8737600" algn="l"/>
                <a:tab pos="9182100" algn="l"/>
              </a:tabLst>
            </a:pPr>
            <a:r>
              <a:t>La scolarité en petit effectif sur site</a:t>
            </a:r>
          </a:p>
          <a:p>
            <a:pPr marL="549275" indent="-549275">
              <a:buSzPct val="45000"/>
              <a:buFontTx/>
              <a:buChar char="●"/>
              <a:tabLst>
                <a:tab pos="546100" algn="l"/>
                <a:tab pos="647700" algn="l"/>
                <a:tab pos="1092200" algn="l"/>
                <a:tab pos="1549400" algn="l"/>
                <a:tab pos="1993900" algn="l"/>
                <a:tab pos="2451100" algn="l"/>
                <a:tab pos="2895600" algn="l"/>
                <a:tab pos="3340100" algn="l"/>
                <a:tab pos="3797300" algn="l"/>
                <a:tab pos="4241800" algn="l"/>
                <a:tab pos="4686300" algn="l"/>
                <a:tab pos="5143500" algn="l"/>
                <a:tab pos="5588000" algn="l"/>
                <a:tab pos="6045200" algn="l"/>
                <a:tab pos="6489700" algn="l"/>
                <a:tab pos="6934200" algn="l"/>
                <a:tab pos="7391400" algn="l"/>
                <a:tab pos="7835900" algn="l"/>
                <a:tab pos="8280400" algn="l"/>
                <a:tab pos="8737600" algn="l"/>
                <a:tab pos="9182100" algn="l"/>
              </a:tabLst>
            </a:pPr>
            <a:r>
              <a:t>La resocialisation favorisée et encadrée par l'équipe éducative et soignante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Rectangle 1"/>
          <p:cNvSpPr txBox="1">
            <a:spLocks noGrp="1"/>
          </p:cNvSpPr>
          <p:nvPr>
            <p:ph type="title"/>
          </p:nvPr>
        </p:nvSpPr>
        <p:spPr>
          <a:xfrm>
            <a:off x="1981200" y="566794"/>
            <a:ext cx="8140700" cy="1524003"/>
          </a:xfrm>
          <a:prstGeom prst="rect">
            <a:avLst/>
          </a:prstGeom>
        </p:spPr>
        <p:txBody>
          <a:bodyPr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1pPr>
          </a:lstStyle>
          <a:p>
            <a:r>
              <a:t>Consultation en vue d'une admission</a:t>
            </a:r>
          </a:p>
        </p:txBody>
      </p:sp>
      <p:sp>
        <p:nvSpPr>
          <p:cNvPr id="308" name="Rectangle 2"/>
          <p:cNvSpPr txBox="1">
            <a:spLocks noGrp="1"/>
          </p:cNvSpPr>
          <p:nvPr>
            <p:ph type="body" sz="half" idx="1"/>
          </p:nvPr>
        </p:nvSpPr>
        <p:spPr>
          <a:xfrm>
            <a:off x="1981200" y="3139844"/>
            <a:ext cx="8140700" cy="2936762"/>
          </a:xfrm>
          <a:prstGeom prst="rect">
            <a:avLst/>
          </a:prstGeom>
        </p:spPr>
        <p:txBody>
          <a:bodyPr/>
          <a:lstStyle/>
          <a:p>
            <a:pPr marL="549275" indent="-549275">
              <a:buSzPct val="45000"/>
              <a:buFontTx/>
              <a:buChar char="●"/>
              <a:tabLst>
                <a:tab pos="546100" algn="l"/>
                <a:tab pos="647700" algn="l"/>
                <a:tab pos="1092200" algn="l"/>
                <a:tab pos="1549400" algn="l"/>
                <a:tab pos="1993900" algn="l"/>
                <a:tab pos="2451100" algn="l"/>
                <a:tab pos="2895600" algn="l"/>
                <a:tab pos="3340100" algn="l"/>
                <a:tab pos="3797300" algn="l"/>
                <a:tab pos="4241800" algn="l"/>
                <a:tab pos="4686300" algn="l"/>
                <a:tab pos="5143500" algn="l"/>
                <a:tab pos="5588000" algn="l"/>
                <a:tab pos="6045200" algn="l"/>
                <a:tab pos="6489700" algn="l"/>
                <a:tab pos="6934200" algn="l"/>
                <a:tab pos="7391400" algn="l"/>
                <a:tab pos="7835900" algn="l"/>
                <a:tab pos="8280400" algn="l"/>
                <a:tab pos="8737600" algn="l"/>
                <a:tab pos="9182100" algn="l"/>
              </a:tabLst>
            </a:pPr>
            <a:r>
              <a:t>Est-on passé à côté de quelque chose de grave ?</a:t>
            </a:r>
          </a:p>
          <a:p>
            <a:pPr marL="549275" indent="-549275">
              <a:buSzPct val="45000"/>
              <a:buFontTx/>
              <a:buChar char="●"/>
              <a:tabLst>
                <a:tab pos="546100" algn="l"/>
                <a:tab pos="647700" algn="l"/>
                <a:tab pos="1092200" algn="l"/>
                <a:tab pos="1549400" algn="l"/>
                <a:tab pos="1993900" algn="l"/>
                <a:tab pos="2451100" algn="l"/>
                <a:tab pos="2895600" algn="l"/>
                <a:tab pos="3340100" algn="l"/>
                <a:tab pos="3797300" algn="l"/>
                <a:tab pos="4241800" algn="l"/>
                <a:tab pos="4686300" algn="l"/>
                <a:tab pos="5143500" algn="l"/>
                <a:tab pos="5588000" algn="l"/>
                <a:tab pos="6045200" algn="l"/>
                <a:tab pos="6489700" algn="l"/>
                <a:tab pos="6934200" algn="l"/>
                <a:tab pos="7391400" algn="l"/>
                <a:tab pos="7835900" algn="l"/>
                <a:tab pos="8280400" algn="l"/>
                <a:tab pos="8737600" algn="l"/>
                <a:tab pos="9182100" algn="l"/>
              </a:tabLst>
            </a:pPr>
            <a:r>
              <a:t>Est-ce que l'adolescent pense que tout le monde admet la réalité de sa douleur? </a:t>
            </a:r>
          </a:p>
          <a:p>
            <a:pPr marL="549275" indent="-549275">
              <a:buSzPct val="45000"/>
              <a:buFontTx/>
              <a:buChar char="●"/>
              <a:tabLst>
                <a:tab pos="546100" algn="l"/>
                <a:tab pos="647700" algn="l"/>
                <a:tab pos="1092200" algn="l"/>
                <a:tab pos="1549400" algn="l"/>
                <a:tab pos="1993900" algn="l"/>
                <a:tab pos="2451100" algn="l"/>
                <a:tab pos="2895600" algn="l"/>
                <a:tab pos="3340100" algn="l"/>
                <a:tab pos="3797300" algn="l"/>
                <a:tab pos="4241800" algn="l"/>
                <a:tab pos="4686300" algn="l"/>
                <a:tab pos="5143500" algn="l"/>
                <a:tab pos="5588000" algn="l"/>
                <a:tab pos="6045200" algn="l"/>
                <a:tab pos="6489700" algn="l"/>
                <a:tab pos="6934200" algn="l"/>
                <a:tab pos="7391400" algn="l"/>
                <a:tab pos="7835900" algn="l"/>
                <a:tab pos="8280400" algn="l"/>
                <a:tab pos="8737600" algn="l"/>
                <a:tab pos="9182100" algn="l"/>
              </a:tabLst>
            </a:pPr>
            <a:r>
              <a:t>Est-ce « psy »?</a:t>
            </a:r>
          </a:p>
          <a:p>
            <a:pPr marL="549275" indent="-549275">
              <a:buSzPct val="45000"/>
              <a:buFontTx/>
              <a:buChar char="●"/>
              <a:tabLst>
                <a:tab pos="546100" algn="l"/>
                <a:tab pos="647700" algn="l"/>
                <a:tab pos="1092200" algn="l"/>
                <a:tab pos="1549400" algn="l"/>
                <a:tab pos="1993900" algn="l"/>
                <a:tab pos="2451100" algn="l"/>
                <a:tab pos="2895600" algn="l"/>
                <a:tab pos="3340100" algn="l"/>
                <a:tab pos="3797300" algn="l"/>
                <a:tab pos="4241800" algn="l"/>
                <a:tab pos="4686300" algn="l"/>
                <a:tab pos="5143500" algn="l"/>
                <a:tab pos="5588000" algn="l"/>
                <a:tab pos="6045200" algn="l"/>
                <a:tab pos="6489700" algn="l"/>
                <a:tab pos="6934200" algn="l"/>
                <a:tab pos="7391400" algn="l"/>
                <a:tab pos="7835900" algn="l"/>
                <a:tab pos="8280400" algn="l"/>
                <a:tab pos="8737600" algn="l"/>
                <a:tab pos="9182100" algn="l"/>
              </a:tabLst>
            </a:pPr>
            <a:r>
              <a:t>Ancienneté de la douleur?</a:t>
            </a:r>
          </a:p>
          <a:p>
            <a:pPr marL="549275" indent="-549275">
              <a:buSzPct val="45000"/>
              <a:buFontTx/>
              <a:buChar char="●"/>
              <a:tabLst>
                <a:tab pos="546100" algn="l"/>
                <a:tab pos="647700" algn="l"/>
                <a:tab pos="1092200" algn="l"/>
                <a:tab pos="1549400" algn="l"/>
                <a:tab pos="1993900" algn="l"/>
                <a:tab pos="2451100" algn="l"/>
                <a:tab pos="2895600" algn="l"/>
                <a:tab pos="3340100" algn="l"/>
                <a:tab pos="3797300" algn="l"/>
                <a:tab pos="4241800" algn="l"/>
                <a:tab pos="4686300" algn="l"/>
                <a:tab pos="5143500" algn="l"/>
                <a:tab pos="5588000" algn="l"/>
                <a:tab pos="6045200" algn="l"/>
                <a:tab pos="6489700" algn="l"/>
                <a:tab pos="6934200" algn="l"/>
                <a:tab pos="7391400" algn="l"/>
                <a:tab pos="7835900" algn="l"/>
                <a:tab pos="8280400" algn="l"/>
                <a:tab pos="8737600" algn="l"/>
                <a:tab pos="9182100" algn="l"/>
              </a:tabLst>
            </a:pPr>
            <a:r>
              <a:t>Intensité de la douleur?</a:t>
            </a:r>
          </a:p>
          <a:p>
            <a:pPr marL="549275" indent="-549275">
              <a:buSzPct val="45000"/>
              <a:buFontTx/>
              <a:buChar char="●"/>
              <a:tabLst>
                <a:tab pos="546100" algn="l"/>
                <a:tab pos="647700" algn="l"/>
                <a:tab pos="1092200" algn="l"/>
                <a:tab pos="1549400" algn="l"/>
                <a:tab pos="1993900" algn="l"/>
                <a:tab pos="2451100" algn="l"/>
                <a:tab pos="2895600" algn="l"/>
                <a:tab pos="3340100" algn="l"/>
                <a:tab pos="3797300" algn="l"/>
                <a:tab pos="4241800" algn="l"/>
                <a:tab pos="4686300" algn="l"/>
                <a:tab pos="5143500" algn="l"/>
                <a:tab pos="5588000" algn="l"/>
                <a:tab pos="6045200" algn="l"/>
                <a:tab pos="6489700" algn="l"/>
                <a:tab pos="6934200" algn="l"/>
                <a:tab pos="7391400" algn="l"/>
                <a:tab pos="7835900" algn="l"/>
                <a:tab pos="8280400" algn="l"/>
                <a:tab pos="8737600" algn="l"/>
                <a:tab pos="9182100" algn="l"/>
              </a:tabLst>
            </a:pPr>
            <a:r>
              <a:t>Importance de la déscolarisation?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Rectangle 1"/>
          <p:cNvSpPr txBox="1">
            <a:spLocks noGrp="1"/>
          </p:cNvSpPr>
          <p:nvPr>
            <p:ph type="title"/>
          </p:nvPr>
        </p:nvSpPr>
        <p:spPr>
          <a:xfrm>
            <a:off x="1981200" y="518707"/>
            <a:ext cx="8162925" cy="1524003"/>
          </a:xfrm>
          <a:prstGeom prst="rect">
            <a:avLst/>
          </a:prstGeom>
        </p:spPr>
        <p:txBody>
          <a:bodyPr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1pPr>
          </a:lstStyle>
          <a:p>
            <a:r>
              <a:t>Projet Soins/ Etudes « douleur » </a:t>
            </a:r>
          </a:p>
        </p:txBody>
      </p:sp>
      <p:sp>
        <p:nvSpPr>
          <p:cNvPr id="311" name="Rectangle 2"/>
          <p:cNvSpPr txBox="1">
            <a:spLocks noGrp="1"/>
          </p:cNvSpPr>
          <p:nvPr>
            <p:ph type="body" sz="half" idx="1"/>
          </p:nvPr>
        </p:nvSpPr>
        <p:spPr>
          <a:xfrm>
            <a:off x="1981200" y="2928217"/>
            <a:ext cx="8162926" cy="2965507"/>
          </a:xfrm>
          <a:prstGeom prst="rect">
            <a:avLst/>
          </a:prstGeom>
        </p:spPr>
        <p:txBody>
          <a:bodyPr/>
          <a:lstStyle/>
          <a:p>
            <a:pPr marL="527050" indent="-527050">
              <a:buSzPct val="45000"/>
              <a:buFontTx/>
              <a:buChar char="●"/>
              <a:tabLst>
                <a:tab pos="520700" algn="l"/>
                <a:tab pos="622300" algn="l"/>
                <a:tab pos="1079500" algn="l"/>
                <a:tab pos="1524000" algn="l"/>
                <a:tab pos="1968500" algn="l"/>
                <a:tab pos="2425700" algn="l"/>
                <a:tab pos="2870200" algn="l"/>
                <a:tab pos="3327400" algn="l"/>
                <a:tab pos="3771900" algn="l"/>
                <a:tab pos="4216400" algn="l"/>
                <a:tab pos="4673600" algn="l"/>
                <a:tab pos="5118100" algn="l"/>
                <a:tab pos="5562600" algn="l"/>
                <a:tab pos="6019800" algn="l"/>
                <a:tab pos="6464300" algn="l"/>
                <a:tab pos="6921500" algn="l"/>
                <a:tab pos="7366000" algn="l"/>
                <a:tab pos="7810500" algn="l"/>
                <a:tab pos="8267700" algn="l"/>
                <a:tab pos="8712200" algn="l"/>
                <a:tab pos="9156700" algn="l"/>
              </a:tabLst>
              <a:defRPr b="1"/>
            </a:pPr>
            <a:r>
              <a:t>Soins :</a:t>
            </a:r>
          </a:p>
          <a:p>
            <a:pPr marL="492125" indent="-458787">
              <a:buSzTx/>
              <a:buNone/>
              <a:tabLst>
                <a:tab pos="520700" algn="l"/>
                <a:tab pos="622300" algn="l"/>
                <a:tab pos="1079500" algn="l"/>
                <a:tab pos="1524000" algn="l"/>
                <a:tab pos="1968500" algn="l"/>
                <a:tab pos="2425700" algn="l"/>
                <a:tab pos="2870200" algn="l"/>
                <a:tab pos="3327400" algn="l"/>
                <a:tab pos="3771900" algn="l"/>
                <a:tab pos="4216400" algn="l"/>
                <a:tab pos="4673600" algn="l"/>
                <a:tab pos="5118100" algn="l"/>
                <a:tab pos="5562600" algn="l"/>
                <a:tab pos="6019800" algn="l"/>
                <a:tab pos="6464300" algn="l"/>
                <a:tab pos="6921500" algn="l"/>
                <a:tab pos="7366000" algn="l"/>
                <a:tab pos="7810500" algn="l"/>
                <a:tab pos="8267700" algn="l"/>
                <a:tab pos="8712200" algn="l"/>
                <a:tab pos="9156700" algn="l"/>
              </a:tabLst>
              <a:defRPr u="sng"/>
            </a:pPr>
            <a:r>
              <a:t>en individuel </a:t>
            </a:r>
            <a:r>
              <a:rPr u="none"/>
              <a:t>: relaxation, sophrologie, kinésithérapie à sec, psychomotricité, ergothérapie, suivi psychologique voire psychiatrique, consultation médecin douleur, entretien IDE, Music Care, lampe à infra-rouges, TENS et TENS auriculaires</a:t>
            </a:r>
          </a:p>
          <a:p>
            <a:pPr marL="492125" indent="-458787">
              <a:buSzTx/>
              <a:buNone/>
              <a:tabLst>
                <a:tab pos="520700" algn="l"/>
                <a:tab pos="622300" algn="l"/>
                <a:tab pos="1079500" algn="l"/>
                <a:tab pos="1524000" algn="l"/>
                <a:tab pos="1968500" algn="l"/>
                <a:tab pos="2425700" algn="l"/>
                <a:tab pos="2870200" algn="l"/>
                <a:tab pos="3327400" algn="l"/>
                <a:tab pos="3771900" algn="l"/>
                <a:tab pos="4216400" algn="l"/>
                <a:tab pos="4673600" algn="l"/>
                <a:tab pos="5118100" algn="l"/>
                <a:tab pos="5562600" algn="l"/>
                <a:tab pos="6019800" algn="l"/>
                <a:tab pos="6464300" algn="l"/>
                <a:tab pos="6921500" algn="l"/>
                <a:tab pos="7366000" algn="l"/>
                <a:tab pos="7810500" algn="l"/>
                <a:tab pos="8267700" algn="l"/>
                <a:tab pos="8712200" algn="l"/>
                <a:tab pos="9156700" algn="l"/>
              </a:tabLst>
              <a:defRPr u="sng"/>
            </a:pPr>
            <a:r>
              <a:t>en groupe </a:t>
            </a:r>
            <a:r>
              <a:rPr u="none"/>
              <a:t>: balnéothérapie, aquadétente, Tai Chi, Gi Gong, Yoga Thérapie, atelier danse, atelier théâtre, Activités Physiques Adaptées, Art Thérapie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Rectangle 1"/>
          <p:cNvSpPr txBox="1">
            <a:spLocks noGrp="1"/>
          </p:cNvSpPr>
          <p:nvPr>
            <p:ph type="title"/>
          </p:nvPr>
        </p:nvSpPr>
        <p:spPr>
          <a:xfrm>
            <a:off x="1981200" y="521852"/>
            <a:ext cx="8162925" cy="1524002"/>
          </a:xfrm>
          <a:prstGeom prst="rect">
            <a:avLst/>
          </a:prstGeom>
        </p:spPr>
        <p:txBody>
          <a:bodyPr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1pPr>
          </a:lstStyle>
          <a:p>
            <a:r>
              <a:t>Projet Soins/Etudes « douleur » </a:t>
            </a:r>
          </a:p>
        </p:txBody>
      </p:sp>
      <p:sp>
        <p:nvSpPr>
          <p:cNvPr id="314" name="Rectangle 2"/>
          <p:cNvSpPr txBox="1">
            <a:spLocks noGrp="1"/>
          </p:cNvSpPr>
          <p:nvPr>
            <p:ph type="body" sz="quarter" idx="1"/>
          </p:nvPr>
        </p:nvSpPr>
        <p:spPr>
          <a:xfrm>
            <a:off x="1981200" y="2931360"/>
            <a:ext cx="8162926" cy="1798581"/>
          </a:xfrm>
          <a:prstGeom prst="rect">
            <a:avLst/>
          </a:prstGeom>
        </p:spPr>
        <p:txBody>
          <a:bodyPr/>
          <a:lstStyle/>
          <a:p>
            <a:pPr marL="527050" indent="-527050">
              <a:buSzPct val="45000"/>
              <a:buFontTx/>
              <a:buChar char="●"/>
              <a:tabLst>
                <a:tab pos="520700" algn="l"/>
                <a:tab pos="622300" algn="l"/>
                <a:tab pos="1079500" algn="l"/>
                <a:tab pos="1524000" algn="l"/>
                <a:tab pos="1968500" algn="l"/>
                <a:tab pos="2425700" algn="l"/>
                <a:tab pos="2870200" algn="l"/>
                <a:tab pos="3327400" algn="l"/>
                <a:tab pos="3771900" algn="l"/>
                <a:tab pos="4216400" algn="l"/>
                <a:tab pos="4673600" algn="l"/>
                <a:tab pos="5118100" algn="l"/>
                <a:tab pos="5562600" algn="l"/>
                <a:tab pos="6019800" algn="l"/>
                <a:tab pos="6464300" algn="l"/>
                <a:tab pos="6921500" algn="l"/>
                <a:tab pos="7366000" algn="l"/>
                <a:tab pos="7810500" algn="l"/>
                <a:tab pos="8267700" algn="l"/>
                <a:tab pos="8712200" algn="l"/>
                <a:tab pos="9156700" algn="l"/>
              </a:tabLst>
              <a:defRPr b="1"/>
            </a:pPr>
            <a:r>
              <a:t>Etudes :</a:t>
            </a:r>
          </a:p>
          <a:p>
            <a:pPr marL="492125" indent="-458787">
              <a:buSzTx/>
              <a:buNone/>
              <a:tabLst>
                <a:tab pos="520700" algn="l"/>
                <a:tab pos="622300" algn="l"/>
                <a:tab pos="1079500" algn="l"/>
                <a:tab pos="1524000" algn="l"/>
                <a:tab pos="1968500" algn="l"/>
                <a:tab pos="2425700" algn="l"/>
                <a:tab pos="2870200" algn="l"/>
                <a:tab pos="3327400" algn="l"/>
                <a:tab pos="3771900" algn="l"/>
                <a:tab pos="4216400" algn="l"/>
                <a:tab pos="4673600" algn="l"/>
                <a:tab pos="5118100" algn="l"/>
                <a:tab pos="5562600" algn="l"/>
                <a:tab pos="6019800" algn="l"/>
                <a:tab pos="6464300" algn="l"/>
                <a:tab pos="6921500" algn="l"/>
                <a:tab pos="7366000" algn="l"/>
                <a:tab pos="7810500" algn="l"/>
                <a:tab pos="8267700" algn="l"/>
                <a:tab pos="8712200" algn="l"/>
                <a:tab pos="9156700" algn="l"/>
              </a:tabLst>
            </a:pPr>
            <a:r>
              <a:t>scolarité en petit effectif sur le site avec un emploi du temps allégé</a:t>
            </a:r>
          </a:p>
          <a:p>
            <a:pPr marL="527050" indent="-527050">
              <a:buSzPct val="45000"/>
              <a:buFontTx/>
              <a:buChar char="●"/>
              <a:tabLst>
                <a:tab pos="520700" algn="l"/>
                <a:tab pos="622300" algn="l"/>
                <a:tab pos="1079500" algn="l"/>
                <a:tab pos="1524000" algn="l"/>
                <a:tab pos="1968500" algn="l"/>
                <a:tab pos="2425700" algn="l"/>
                <a:tab pos="2870200" algn="l"/>
                <a:tab pos="3327400" algn="l"/>
                <a:tab pos="3771900" algn="l"/>
                <a:tab pos="4216400" algn="l"/>
                <a:tab pos="4673600" algn="l"/>
                <a:tab pos="5118100" algn="l"/>
                <a:tab pos="5562600" algn="l"/>
                <a:tab pos="6019800" algn="l"/>
                <a:tab pos="6464300" algn="l"/>
                <a:tab pos="6921500" algn="l"/>
                <a:tab pos="7366000" algn="l"/>
                <a:tab pos="7810500" algn="l"/>
                <a:tab pos="8267700" algn="l"/>
                <a:tab pos="8712200" algn="l"/>
                <a:tab pos="9156700" algn="l"/>
              </a:tabLst>
            </a:pPr>
            <a:r>
              <a:t>Travail sur l'orientation: psychologue Education Nationale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Rectangle 1"/>
          <p:cNvSpPr txBox="1">
            <a:spLocks noGrp="1"/>
          </p:cNvSpPr>
          <p:nvPr>
            <p:ph type="title"/>
          </p:nvPr>
        </p:nvSpPr>
        <p:spPr>
          <a:xfrm>
            <a:off x="1981200" y="479395"/>
            <a:ext cx="8162926" cy="1524002"/>
          </a:xfrm>
          <a:prstGeom prst="rect">
            <a:avLst/>
          </a:prstGeom>
        </p:spPr>
        <p:txBody>
          <a:bodyPr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1pPr>
          </a:lstStyle>
          <a:p>
            <a:r>
              <a:t>Projet Soins/Etudes « douleur »</a:t>
            </a:r>
          </a:p>
        </p:txBody>
      </p:sp>
      <p:sp>
        <p:nvSpPr>
          <p:cNvPr id="317" name="Rectangle 2"/>
          <p:cNvSpPr txBox="1">
            <a:spLocks noGrp="1"/>
          </p:cNvSpPr>
          <p:nvPr>
            <p:ph type="body" idx="4294967295"/>
          </p:nvPr>
        </p:nvSpPr>
        <p:spPr>
          <a:xfrm>
            <a:off x="1981200" y="2252664"/>
            <a:ext cx="8162926" cy="4416427"/>
          </a:xfrm>
          <a:prstGeom prst="rect">
            <a:avLst/>
          </a:prstGeom>
        </p:spPr>
        <p:txBody>
          <a:bodyPr lIns="0" tIns="0" rIns="0" bIns="0" anchor="ctr"/>
          <a:lstStyle/>
          <a:p>
            <a:pPr marL="527050" indent="-527050">
              <a:buSzPct val="45000"/>
              <a:buFontTx/>
              <a:buChar char="●"/>
              <a:tabLst>
                <a:tab pos="520700" algn="l"/>
                <a:tab pos="622300" algn="l"/>
                <a:tab pos="1079500" algn="l"/>
                <a:tab pos="1524000" algn="l"/>
                <a:tab pos="1968500" algn="l"/>
                <a:tab pos="2425700" algn="l"/>
                <a:tab pos="2870200" algn="l"/>
                <a:tab pos="3327400" algn="l"/>
                <a:tab pos="3771900" algn="l"/>
                <a:tab pos="4216400" algn="l"/>
                <a:tab pos="4673600" algn="l"/>
                <a:tab pos="5118100" algn="l"/>
                <a:tab pos="5562600" algn="l"/>
                <a:tab pos="6019800" algn="l"/>
                <a:tab pos="6464300" algn="l"/>
                <a:tab pos="6921500" algn="l"/>
                <a:tab pos="7366000" algn="l"/>
                <a:tab pos="7810500" algn="l"/>
                <a:tab pos="8267700" algn="l"/>
                <a:tab pos="8712200" algn="l"/>
                <a:tab pos="9156700" algn="l"/>
              </a:tabLst>
            </a:pPr>
            <a:r>
              <a:t>Accompagner l'adolescent à son rythme dans son apprentissage de stratégies de gestion de la douleur</a:t>
            </a:r>
          </a:p>
          <a:p>
            <a:pPr marL="527050" indent="-527050">
              <a:buSzPct val="45000"/>
              <a:buFontTx/>
              <a:buChar char="●"/>
              <a:tabLst>
                <a:tab pos="520700" algn="l"/>
                <a:tab pos="622300" algn="l"/>
                <a:tab pos="1079500" algn="l"/>
                <a:tab pos="1524000" algn="l"/>
                <a:tab pos="1968500" algn="l"/>
                <a:tab pos="2425700" algn="l"/>
                <a:tab pos="2870200" algn="l"/>
                <a:tab pos="3327400" algn="l"/>
                <a:tab pos="3771900" algn="l"/>
                <a:tab pos="4216400" algn="l"/>
                <a:tab pos="4673600" algn="l"/>
                <a:tab pos="5118100" algn="l"/>
                <a:tab pos="5562600" algn="l"/>
                <a:tab pos="6019800" algn="l"/>
                <a:tab pos="6464300" algn="l"/>
                <a:tab pos="6921500" algn="l"/>
                <a:tab pos="7366000" algn="l"/>
                <a:tab pos="7810500" algn="l"/>
                <a:tab pos="8267700" algn="l"/>
                <a:tab pos="8712200" algn="l"/>
                <a:tab pos="9156700" algn="l"/>
              </a:tabLst>
            </a:pPr>
            <a:r>
              <a:t>Favoriser une remobilisation du corps douloureux en ne touchant pas la zone douloureuse au début</a:t>
            </a:r>
          </a:p>
          <a:p>
            <a:pPr marL="527050" indent="-527050">
              <a:buSzPct val="45000"/>
              <a:buFontTx/>
              <a:buChar char="●"/>
              <a:tabLst>
                <a:tab pos="520700" algn="l"/>
                <a:tab pos="622300" algn="l"/>
                <a:tab pos="1079500" algn="l"/>
                <a:tab pos="1524000" algn="l"/>
                <a:tab pos="1968500" algn="l"/>
                <a:tab pos="2425700" algn="l"/>
                <a:tab pos="2870200" algn="l"/>
                <a:tab pos="3327400" algn="l"/>
                <a:tab pos="3771900" algn="l"/>
                <a:tab pos="4216400" algn="l"/>
                <a:tab pos="4673600" algn="l"/>
                <a:tab pos="5118100" algn="l"/>
                <a:tab pos="5562600" algn="l"/>
                <a:tab pos="6019800" algn="l"/>
                <a:tab pos="6464300" algn="l"/>
                <a:tab pos="6921500" algn="l"/>
                <a:tab pos="7366000" algn="l"/>
                <a:tab pos="7810500" algn="l"/>
                <a:tab pos="8267700" algn="l"/>
                <a:tab pos="8712200" algn="l"/>
                <a:tab pos="9156700" algn="l"/>
              </a:tabLst>
            </a:pPr>
            <a:r>
              <a:t>Proposer plusieurs approches et s'adapter à l'adolescent</a:t>
            </a:r>
          </a:p>
          <a:p>
            <a:pPr marL="527050" indent="-527050">
              <a:buSzPct val="45000"/>
              <a:buFontTx/>
              <a:buChar char="●"/>
              <a:tabLst>
                <a:tab pos="520700" algn="l"/>
                <a:tab pos="622300" algn="l"/>
                <a:tab pos="1079500" algn="l"/>
                <a:tab pos="1524000" algn="l"/>
                <a:tab pos="1968500" algn="l"/>
                <a:tab pos="2425700" algn="l"/>
                <a:tab pos="2870200" algn="l"/>
                <a:tab pos="3327400" algn="l"/>
                <a:tab pos="3771900" algn="l"/>
                <a:tab pos="4216400" algn="l"/>
                <a:tab pos="4673600" algn="l"/>
                <a:tab pos="5118100" algn="l"/>
                <a:tab pos="5562600" algn="l"/>
                <a:tab pos="6019800" algn="l"/>
                <a:tab pos="6464300" algn="l"/>
                <a:tab pos="6921500" algn="l"/>
                <a:tab pos="7366000" algn="l"/>
                <a:tab pos="7810500" algn="l"/>
                <a:tab pos="8267700" algn="l"/>
                <a:tab pos="8712200" algn="l"/>
                <a:tab pos="9156700" algn="l"/>
              </a:tabLst>
            </a:pPr>
            <a:r>
              <a:t>Réévaluation hebdomadaire en staff</a:t>
            </a:r>
          </a:p>
          <a:p>
            <a:pPr marL="527050" indent="-527050">
              <a:buSzPct val="45000"/>
              <a:buFontTx/>
              <a:buChar char="●"/>
              <a:tabLst>
                <a:tab pos="520700" algn="l"/>
                <a:tab pos="622300" algn="l"/>
                <a:tab pos="1079500" algn="l"/>
                <a:tab pos="1524000" algn="l"/>
                <a:tab pos="1968500" algn="l"/>
                <a:tab pos="2425700" algn="l"/>
                <a:tab pos="2870200" algn="l"/>
                <a:tab pos="3327400" algn="l"/>
                <a:tab pos="3771900" algn="l"/>
                <a:tab pos="4216400" algn="l"/>
                <a:tab pos="4673600" algn="l"/>
                <a:tab pos="5118100" algn="l"/>
                <a:tab pos="5562600" algn="l"/>
                <a:tab pos="6019800" algn="l"/>
                <a:tab pos="6464300" algn="l"/>
                <a:tab pos="6921500" algn="l"/>
                <a:tab pos="7366000" algn="l"/>
                <a:tab pos="7810500" algn="l"/>
                <a:tab pos="8267700" algn="l"/>
                <a:tab pos="8712200" algn="l"/>
                <a:tab pos="9156700" algn="l"/>
              </a:tabLst>
            </a:pPr>
            <a:r>
              <a:t>Travail étroit avec psychiatre et psychologue</a:t>
            </a:r>
          </a:p>
          <a:p>
            <a:pPr marL="527050" indent="-527050">
              <a:buSzPct val="45000"/>
              <a:buFontTx/>
              <a:buChar char="●"/>
              <a:tabLst>
                <a:tab pos="520700" algn="l"/>
                <a:tab pos="622300" algn="l"/>
                <a:tab pos="1079500" algn="l"/>
                <a:tab pos="1524000" algn="l"/>
                <a:tab pos="1968500" algn="l"/>
                <a:tab pos="2425700" algn="l"/>
                <a:tab pos="2870200" algn="l"/>
                <a:tab pos="3327400" algn="l"/>
                <a:tab pos="3771900" algn="l"/>
                <a:tab pos="4216400" algn="l"/>
                <a:tab pos="4673600" algn="l"/>
                <a:tab pos="5118100" algn="l"/>
                <a:tab pos="5562600" algn="l"/>
                <a:tab pos="6019800" algn="l"/>
                <a:tab pos="6464300" algn="l"/>
                <a:tab pos="6921500" algn="l"/>
                <a:tab pos="7366000" algn="l"/>
                <a:tab pos="7810500" algn="l"/>
                <a:tab pos="8267700" algn="l"/>
                <a:tab pos="8712200" algn="l"/>
                <a:tab pos="9156700" algn="l"/>
              </a:tabLst>
            </a:pPr>
            <a:r>
              <a:t>Travail étroit avec la scolarité (professeur référent par service)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Rectangle 1"/>
          <p:cNvSpPr txBox="1">
            <a:spLocks noGrp="1"/>
          </p:cNvSpPr>
          <p:nvPr>
            <p:ph type="title"/>
          </p:nvPr>
        </p:nvSpPr>
        <p:spPr>
          <a:xfrm>
            <a:off x="1981200" y="668336"/>
            <a:ext cx="8162926" cy="1524003"/>
          </a:xfrm>
          <a:prstGeom prst="rect">
            <a:avLst/>
          </a:prstGeom>
        </p:spPr>
        <p:txBody>
          <a:bodyPr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1pPr>
          </a:lstStyle>
          <a:p>
            <a:r>
              <a:t>Projet Soins/Etudes « douleur »</a:t>
            </a:r>
          </a:p>
        </p:txBody>
      </p:sp>
      <p:sp>
        <p:nvSpPr>
          <p:cNvPr id="320" name="Rectangle 2"/>
          <p:cNvSpPr txBox="1">
            <a:spLocks noGrp="1"/>
          </p:cNvSpPr>
          <p:nvPr>
            <p:ph type="body" sz="half" idx="1"/>
          </p:nvPr>
        </p:nvSpPr>
        <p:spPr>
          <a:xfrm>
            <a:off x="1981200" y="3061218"/>
            <a:ext cx="8162926" cy="2874069"/>
          </a:xfrm>
          <a:prstGeom prst="rect">
            <a:avLst/>
          </a:prstGeom>
        </p:spPr>
        <p:txBody>
          <a:bodyPr/>
          <a:lstStyle/>
          <a:p>
            <a:pPr marL="527050" indent="-527050">
              <a:buSzPct val="45000"/>
              <a:buFontTx/>
              <a:buChar char="●"/>
              <a:tabLst>
                <a:tab pos="520700" algn="l"/>
                <a:tab pos="622300" algn="l"/>
                <a:tab pos="1079500" algn="l"/>
                <a:tab pos="1524000" algn="l"/>
                <a:tab pos="1968500" algn="l"/>
                <a:tab pos="2425700" algn="l"/>
                <a:tab pos="2870200" algn="l"/>
                <a:tab pos="3327400" algn="l"/>
                <a:tab pos="3771900" algn="l"/>
                <a:tab pos="4216400" algn="l"/>
                <a:tab pos="4673600" algn="l"/>
                <a:tab pos="5118100" algn="l"/>
                <a:tab pos="5562600" algn="l"/>
                <a:tab pos="6019800" algn="l"/>
                <a:tab pos="6464300" algn="l"/>
                <a:tab pos="6921500" algn="l"/>
                <a:tab pos="7366000" algn="l"/>
                <a:tab pos="7810500" algn="l"/>
                <a:tab pos="8267700" algn="l"/>
                <a:tab pos="8712200" algn="l"/>
                <a:tab pos="9156700" algn="l"/>
              </a:tabLst>
            </a:pPr>
            <a:r>
              <a:t>Garder en tête la fonction, le sens de la douleur sans fournir une énième explication</a:t>
            </a:r>
          </a:p>
          <a:p>
            <a:pPr marL="527050" indent="-527050">
              <a:buSzPct val="45000"/>
              <a:buFontTx/>
              <a:buChar char="●"/>
              <a:tabLst>
                <a:tab pos="520700" algn="l"/>
                <a:tab pos="622300" algn="l"/>
                <a:tab pos="1079500" algn="l"/>
                <a:tab pos="1524000" algn="l"/>
                <a:tab pos="1968500" algn="l"/>
                <a:tab pos="2425700" algn="l"/>
                <a:tab pos="2870200" algn="l"/>
                <a:tab pos="3327400" algn="l"/>
                <a:tab pos="3771900" algn="l"/>
                <a:tab pos="4216400" algn="l"/>
                <a:tab pos="4673600" algn="l"/>
                <a:tab pos="5118100" algn="l"/>
                <a:tab pos="5562600" algn="l"/>
                <a:tab pos="6019800" algn="l"/>
                <a:tab pos="6464300" algn="l"/>
                <a:tab pos="6921500" algn="l"/>
                <a:tab pos="7366000" algn="l"/>
                <a:tab pos="7810500" algn="l"/>
                <a:tab pos="8267700" algn="l"/>
                <a:tab pos="8712200" algn="l"/>
                <a:tab pos="9156700" algn="l"/>
              </a:tabLst>
            </a:pPr>
            <a:r>
              <a:t>Adapter les traitements antalgiques (méopa)</a:t>
            </a:r>
          </a:p>
          <a:p>
            <a:pPr marL="527050" indent="-527050">
              <a:buSzPct val="45000"/>
              <a:buFontTx/>
              <a:buChar char="●"/>
              <a:tabLst>
                <a:tab pos="520700" algn="l"/>
                <a:tab pos="622300" algn="l"/>
                <a:tab pos="1079500" algn="l"/>
                <a:tab pos="1524000" algn="l"/>
                <a:tab pos="1968500" algn="l"/>
                <a:tab pos="2425700" algn="l"/>
                <a:tab pos="2870200" algn="l"/>
                <a:tab pos="3327400" algn="l"/>
                <a:tab pos="3771900" algn="l"/>
                <a:tab pos="4216400" algn="l"/>
                <a:tab pos="4673600" algn="l"/>
                <a:tab pos="5118100" algn="l"/>
                <a:tab pos="5562600" algn="l"/>
                <a:tab pos="6019800" algn="l"/>
                <a:tab pos="6464300" algn="l"/>
                <a:tab pos="6921500" algn="l"/>
                <a:tab pos="7366000" algn="l"/>
                <a:tab pos="7810500" algn="l"/>
                <a:tab pos="8267700" algn="l"/>
                <a:tab pos="8712200" algn="l"/>
                <a:tab pos="9156700" algn="l"/>
              </a:tabLst>
            </a:pPr>
            <a:r>
              <a:t>Valoriser les progrès</a:t>
            </a:r>
          </a:p>
          <a:p>
            <a:pPr marL="527050" indent="-527050">
              <a:buSzPct val="45000"/>
              <a:buFontTx/>
              <a:buChar char="●"/>
              <a:tabLst>
                <a:tab pos="520700" algn="l"/>
                <a:tab pos="622300" algn="l"/>
                <a:tab pos="1079500" algn="l"/>
                <a:tab pos="1524000" algn="l"/>
                <a:tab pos="1968500" algn="l"/>
                <a:tab pos="2425700" algn="l"/>
                <a:tab pos="2870200" algn="l"/>
                <a:tab pos="3327400" algn="l"/>
                <a:tab pos="3771900" algn="l"/>
                <a:tab pos="4216400" algn="l"/>
                <a:tab pos="4673600" algn="l"/>
                <a:tab pos="5118100" algn="l"/>
                <a:tab pos="5562600" algn="l"/>
                <a:tab pos="6019800" algn="l"/>
                <a:tab pos="6464300" algn="l"/>
                <a:tab pos="6921500" algn="l"/>
                <a:tab pos="7366000" algn="l"/>
                <a:tab pos="7810500" algn="l"/>
                <a:tab pos="8267700" algn="l"/>
                <a:tab pos="8712200" algn="l"/>
                <a:tab pos="9156700" algn="l"/>
              </a:tabLst>
            </a:pPr>
            <a:r>
              <a:t>Aider l'adolescent à prendre conscience de ses progrès</a:t>
            </a:r>
          </a:p>
          <a:p>
            <a:pPr marL="527050" indent="-527050">
              <a:buSzPct val="45000"/>
              <a:buFontTx/>
              <a:buChar char="●"/>
              <a:tabLst>
                <a:tab pos="520700" algn="l"/>
                <a:tab pos="622300" algn="l"/>
                <a:tab pos="1079500" algn="l"/>
                <a:tab pos="1524000" algn="l"/>
                <a:tab pos="1968500" algn="l"/>
                <a:tab pos="2425700" algn="l"/>
                <a:tab pos="2870200" algn="l"/>
                <a:tab pos="3327400" algn="l"/>
                <a:tab pos="3771900" algn="l"/>
                <a:tab pos="4216400" algn="l"/>
                <a:tab pos="4673600" algn="l"/>
                <a:tab pos="5118100" algn="l"/>
                <a:tab pos="5562600" algn="l"/>
                <a:tab pos="6019800" algn="l"/>
                <a:tab pos="6464300" algn="l"/>
                <a:tab pos="6921500" algn="l"/>
                <a:tab pos="7366000" algn="l"/>
                <a:tab pos="7810500" algn="l"/>
                <a:tab pos="8267700" algn="l"/>
                <a:tab pos="8712200" algn="l"/>
                <a:tab pos="9156700" algn="l"/>
              </a:tabLst>
            </a:pPr>
            <a:r>
              <a:t>Travailler avec les parents: la place de la douleur, les adaptations de la vie de la famille à la douleur..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L’intervention psychologique  </a:t>
            </a:r>
          </a:p>
        </p:txBody>
      </p:sp>
      <p:sp>
        <p:nvSpPr>
          <p:cNvPr id="323" name="Espace réservé du texte 2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Première rencontre systématique</a:t>
            </a:r>
          </a:p>
          <a:p>
            <a:r>
              <a:t>Articulation avec les intervenants extérieurs ( psychologues libéraux, psychologues des hôpitaux adresseurs, CMP….) </a:t>
            </a:r>
          </a:p>
          <a:p>
            <a:r>
              <a:t>Travail autour de la demande et l’engagement du patient </a:t>
            </a:r>
          </a:p>
          <a:p>
            <a:r>
              <a:t>Guidance parentale / entretiens familiaux  peuvent être proposés dans un espace différencié de celui du patient </a:t>
            </a:r>
          </a:p>
          <a:p>
            <a:r>
              <a:t>Consultation avec la psychiatre de liaison 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52043">
              <a:defRPr sz="2464"/>
            </a:lvl1pPr>
          </a:lstStyle>
          <a:p>
            <a:r>
              <a:t>Les enjeux du suivi psychologique et originalité de la PEC</a:t>
            </a:r>
          </a:p>
        </p:txBody>
      </p:sp>
      <p:sp>
        <p:nvSpPr>
          <p:cNvPr id="326" name="Espace réservé du texte 2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Accueillir la parole et la souffrance du jeune </a:t>
            </a:r>
          </a:p>
          <a:p>
            <a:r>
              <a:t>Légitimer la douleur pour en comprendre ses ressorts et sa fonction </a:t>
            </a:r>
          </a:p>
          <a:p>
            <a:r>
              <a:t>Mettre en sens la survenue des douleurs avec le vécu émotionnel associé </a:t>
            </a:r>
          </a:p>
          <a:p>
            <a:r>
              <a:t>Travail autour de la mise à distance familiale</a:t>
            </a:r>
          </a:p>
          <a:p>
            <a:r>
              <a:t>Importance donnée à la subjectivité de la douleur, à sa part psychique </a:t>
            </a:r>
          </a:p>
          <a:p>
            <a:r>
              <a:t>Temps somatique croise le temps psychique : possibilité d’accorder la prise en charge à la temporalité psychique du jeune 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l’histoire de Pau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l’histoire de Paul</a:t>
            </a:r>
          </a:p>
        </p:txBody>
      </p:sp>
      <p:sp>
        <p:nvSpPr>
          <p:cNvPr id="329" name="14 ans, timide, aime les mangas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14 ans, timide, aime les mangas</a:t>
            </a:r>
          </a:p>
          <a:p>
            <a:r>
              <a:t>Parents séparés, père magistrat, mère avocat d’affaires</a:t>
            </a:r>
          </a:p>
          <a:p>
            <a:r>
              <a:t>Vit avec sa mère et son beau-père</a:t>
            </a:r>
          </a:p>
          <a:p>
            <a:r>
              <a:t>Scolarisé en 3ème</a:t>
            </a:r>
          </a:p>
          <a:p>
            <a:r>
              <a:t>A manqué la moitié de la troisième et de la quatrième</a:t>
            </a:r>
          </a:p>
          <a:p>
            <a:r>
              <a:t>Syndrome douloureux chronique depuis un an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Rectangle 1"/>
          <p:cNvSpPr txBox="1">
            <a:spLocks noGrp="1"/>
          </p:cNvSpPr>
          <p:nvPr>
            <p:ph type="title"/>
          </p:nvPr>
        </p:nvSpPr>
        <p:spPr>
          <a:xfrm>
            <a:off x="1981200" y="538388"/>
            <a:ext cx="8150226" cy="1446214"/>
          </a:xfrm>
          <a:prstGeom prst="rect">
            <a:avLst/>
          </a:prstGeom>
        </p:spPr>
        <p:txBody>
          <a:bodyPr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1pPr>
          </a:lstStyle>
          <a:p>
            <a:r>
              <a:t>La FSEF aujourd'hui</a:t>
            </a:r>
          </a:p>
        </p:txBody>
      </p:sp>
      <p:sp>
        <p:nvSpPr>
          <p:cNvPr id="278" name="Rectangle 2"/>
          <p:cNvSpPr txBox="1">
            <a:spLocks noGrp="1"/>
          </p:cNvSpPr>
          <p:nvPr>
            <p:ph type="body" sz="half" idx="1"/>
          </p:nvPr>
        </p:nvSpPr>
        <p:spPr>
          <a:xfrm>
            <a:off x="1981200" y="2666680"/>
            <a:ext cx="8150226" cy="3368359"/>
          </a:xfrm>
          <a:prstGeom prst="rect">
            <a:avLst/>
          </a:prstGeom>
        </p:spPr>
        <p:txBody>
          <a:bodyPr/>
          <a:lstStyle/>
          <a:p>
            <a:pPr marL="539750" indent="-539750">
              <a:buSzPct val="45000"/>
              <a:buFontTx/>
              <a:buChar char="●"/>
              <a:tabLst>
                <a:tab pos="533400" algn="l"/>
                <a:tab pos="635000" algn="l"/>
                <a:tab pos="1092200" algn="l"/>
                <a:tab pos="1536700" algn="l"/>
                <a:tab pos="1981200" algn="l"/>
                <a:tab pos="2438400" algn="l"/>
                <a:tab pos="2882900" algn="l"/>
                <a:tab pos="3340100" algn="l"/>
                <a:tab pos="3784600" algn="l"/>
                <a:tab pos="4229100" algn="l"/>
                <a:tab pos="4686300" algn="l"/>
                <a:tab pos="5130800" algn="l"/>
                <a:tab pos="5575300" algn="l"/>
                <a:tab pos="6032500" algn="l"/>
                <a:tab pos="6477000" algn="l"/>
                <a:tab pos="6934200" algn="l"/>
                <a:tab pos="7378700" algn="l"/>
                <a:tab pos="7823200" algn="l"/>
                <a:tab pos="8280400" algn="l"/>
                <a:tab pos="8724900" algn="l"/>
                <a:tab pos="9169400" algn="l"/>
              </a:tabLst>
            </a:pPr>
            <a:r>
              <a:t>26 établissements</a:t>
            </a:r>
          </a:p>
          <a:p>
            <a:pPr marL="539750" indent="-539750">
              <a:buSzPct val="45000"/>
              <a:buFontTx/>
              <a:buChar char="●"/>
              <a:tabLst>
                <a:tab pos="533400" algn="l"/>
                <a:tab pos="635000" algn="l"/>
                <a:tab pos="1092200" algn="l"/>
                <a:tab pos="1536700" algn="l"/>
                <a:tab pos="1981200" algn="l"/>
                <a:tab pos="2438400" algn="l"/>
                <a:tab pos="2882900" algn="l"/>
                <a:tab pos="3340100" algn="l"/>
                <a:tab pos="3784600" algn="l"/>
                <a:tab pos="4229100" algn="l"/>
                <a:tab pos="4686300" algn="l"/>
                <a:tab pos="5130800" algn="l"/>
                <a:tab pos="5575300" algn="l"/>
                <a:tab pos="6032500" algn="l"/>
                <a:tab pos="6477000" algn="l"/>
                <a:tab pos="6934200" algn="l"/>
                <a:tab pos="7378700" algn="l"/>
                <a:tab pos="7823200" algn="l"/>
                <a:tab pos="8280400" algn="l"/>
                <a:tab pos="8724900" algn="l"/>
                <a:tab pos="9169400" algn="l"/>
              </a:tabLst>
            </a:pPr>
            <a:r>
              <a:t>13 cliniques à but non lucratif</a:t>
            </a:r>
          </a:p>
          <a:p>
            <a:pPr marL="539750" indent="-539750">
              <a:buSzPct val="45000"/>
              <a:buFontTx/>
              <a:buChar char="●"/>
              <a:tabLst>
                <a:tab pos="533400" algn="l"/>
                <a:tab pos="635000" algn="l"/>
                <a:tab pos="1092200" algn="l"/>
                <a:tab pos="1536700" algn="l"/>
                <a:tab pos="1981200" algn="l"/>
                <a:tab pos="2438400" algn="l"/>
                <a:tab pos="2882900" algn="l"/>
                <a:tab pos="3340100" algn="l"/>
                <a:tab pos="3784600" algn="l"/>
                <a:tab pos="4229100" algn="l"/>
                <a:tab pos="4686300" algn="l"/>
                <a:tab pos="5130800" algn="l"/>
                <a:tab pos="5575300" algn="l"/>
                <a:tab pos="6032500" algn="l"/>
                <a:tab pos="6477000" algn="l"/>
                <a:tab pos="6934200" algn="l"/>
                <a:tab pos="7378700" algn="l"/>
                <a:tab pos="7823200" algn="l"/>
                <a:tab pos="8280400" algn="l"/>
                <a:tab pos="8724900" algn="l"/>
                <a:tab pos="9169400" algn="l"/>
              </a:tabLst>
            </a:pPr>
            <a:r>
              <a:t>13 structures médico-sociales</a:t>
            </a:r>
          </a:p>
          <a:p>
            <a:pPr marL="539750" indent="-539750">
              <a:buSzPct val="45000"/>
              <a:buFontTx/>
              <a:buChar char="●"/>
              <a:tabLst>
                <a:tab pos="533400" algn="l"/>
                <a:tab pos="635000" algn="l"/>
                <a:tab pos="1092200" algn="l"/>
                <a:tab pos="1536700" algn="l"/>
                <a:tab pos="1981200" algn="l"/>
                <a:tab pos="2438400" algn="l"/>
                <a:tab pos="2882900" algn="l"/>
                <a:tab pos="3340100" algn="l"/>
                <a:tab pos="3784600" algn="l"/>
                <a:tab pos="4229100" algn="l"/>
                <a:tab pos="4686300" algn="l"/>
                <a:tab pos="5130800" algn="l"/>
                <a:tab pos="5575300" algn="l"/>
                <a:tab pos="6032500" algn="l"/>
                <a:tab pos="6477000" algn="l"/>
                <a:tab pos="6934200" algn="l"/>
                <a:tab pos="7378700" algn="l"/>
                <a:tab pos="7823200" algn="l"/>
                <a:tab pos="8280400" algn="l"/>
                <a:tab pos="8724900" algn="l"/>
                <a:tab pos="9169400" algn="l"/>
              </a:tabLst>
            </a:pPr>
            <a:r>
              <a:t>+ de 10000 jeunes accueillis par an</a:t>
            </a:r>
          </a:p>
          <a:p>
            <a:pPr marL="539750" indent="-539750">
              <a:buSzPct val="45000"/>
              <a:buFontTx/>
              <a:buChar char="●"/>
              <a:tabLst>
                <a:tab pos="533400" algn="l"/>
                <a:tab pos="635000" algn="l"/>
                <a:tab pos="1092200" algn="l"/>
                <a:tab pos="1536700" algn="l"/>
                <a:tab pos="1981200" algn="l"/>
                <a:tab pos="2438400" algn="l"/>
                <a:tab pos="2882900" algn="l"/>
                <a:tab pos="3340100" algn="l"/>
                <a:tab pos="3784600" algn="l"/>
                <a:tab pos="4229100" algn="l"/>
                <a:tab pos="4686300" algn="l"/>
                <a:tab pos="5130800" algn="l"/>
                <a:tab pos="5575300" algn="l"/>
                <a:tab pos="6032500" algn="l"/>
                <a:tab pos="6477000" algn="l"/>
                <a:tab pos="6934200" algn="l"/>
                <a:tab pos="7378700" algn="l"/>
                <a:tab pos="7823200" algn="l"/>
                <a:tab pos="8280400" algn="l"/>
                <a:tab pos="8724900" algn="l"/>
                <a:tab pos="9169400" algn="l"/>
              </a:tabLst>
            </a:pPr>
            <a:r>
              <a:t>1800 lits et places</a:t>
            </a:r>
          </a:p>
          <a:p>
            <a:pPr marL="539750" indent="-539750">
              <a:buSzPct val="45000"/>
              <a:buFontTx/>
              <a:buChar char="●"/>
              <a:tabLst>
                <a:tab pos="533400" algn="l"/>
                <a:tab pos="635000" algn="l"/>
                <a:tab pos="1092200" algn="l"/>
                <a:tab pos="1536700" algn="l"/>
                <a:tab pos="1981200" algn="l"/>
                <a:tab pos="2438400" algn="l"/>
                <a:tab pos="2882900" algn="l"/>
                <a:tab pos="3340100" algn="l"/>
                <a:tab pos="3784600" algn="l"/>
                <a:tab pos="4229100" algn="l"/>
                <a:tab pos="4686300" algn="l"/>
                <a:tab pos="5130800" algn="l"/>
                <a:tab pos="5575300" algn="l"/>
                <a:tab pos="6032500" algn="l"/>
                <a:tab pos="6477000" algn="l"/>
                <a:tab pos="6934200" algn="l"/>
                <a:tab pos="7378700" algn="l"/>
                <a:tab pos="7823200" algn="l"/>
                <a:tab pos="8280400" algn="l"/>
                <a:tab pos="8724900" algn="l"/>
                <a:tab pos="9169400" algn="l"/>
              </a:tabLst>
            </a:pPr>
            <a:r>
              <a:t>2700 salariés</a:t>
            </a:r>
          </a:p>
          <a:p>
            <a:pPr marL="539750" indent="-539750">
              <a:buSzPct val="45000"/>
              <a:buFontTx/>
              <a:buChar char="●"/>
              <a:tabLst>
                <a:tab pos="533400" algn="l"/>
                <a:tab pos="635000" algn="l"/>
                <a:tab pos="1092200" algn="l"/>
                <a:tab pos="1536700" algn="l"/>
                <a:tab pos="1981200" algn="l"/>
                <a:tab pos="2438400" algn="l"/>
                <a:tab pos="2882900" algn="l"/>
                <a:tab pos="3340100" algn="l"/>
                <a:tab pos="3784600" algn="l"/>
                <a:tab pos="4229100" algn="l"/>
                <a:tab pos="4686300" algn="l"/>
                <a:tab pos="5130800" algn="l"/>
                <a:tab pos="5575300" algn="l"/>
                <a:tab pos="6032500" algn="l"/>
                <a:tab pos="6477000" algn="l"/>
                <a:tab pos="6934200" algn="l"/>
                <a:tab pos="7378700" algn="l"/>
                <a:tab pos="7823200" algn="l"/>
                <a:tab pos="8280400" algn="l"/>
                <a:tab pos="8724900" algn="l"/>
                <a:tab pos="9169400" algn="l"/>
              </a:tabLst>
            </a:pPr>
            <a:r>
              <a:t>320 personnels de l'Education Nationale</a:t>
            </a:r>
          </a:p>
          <a:p>
            <a:pPr marL="539750" indent="-539750">
              <a:buSzPct val="45000"/>
              <a:buFontTx/>
              <a:buChar char="●"/>
              <a:tabLst>
                <a:tab pos="533400" algn="l"/>
                <a:tab pos="635000" algn="l"/>
                <a:tab pos="1092200" algn="l"/>
                <a:tab pos="1536700" algn="l"/>
                <a:tab pos="1981200" algn="l"/>
                <a:tab pos="2438400" algn="l"/>
                <a:tab pos="2882900" algn="l"/>
                <a:tab pos="3340100" algn="l"/>
                <a:tab pos="3784600" algn="l"/>
                <a:tab pos="4229100" algn="l"/>
                <a:tab pos="4686300" algn="l"/>
                <a:tab pos="5130800" algn="l"/>
                <a:tab pos="5575300" algn="l"/>
                <a:tab pos="6032500" algn="l"/>
                <a:tab pos="6477000" algn="l"/>
                <a:tab pos="6934200" algn="l"/>
                <a:tab pos="7378700" algn="l"/>
                <a:tab pos="7823200" algn="l"/>
                <a:tab pos="8280400" algn="l"/>
                <a:tab pos="8724900" algn="l"/>
                <a:tab pos="9169400" algn="l"/>
              </a:tabLst>
            </a:pPr>
            <a:r>
              <a:t>200 millions d'euros de budget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l’histoire de Paul (2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l’histoire de Paul</a:t>
            </a:r>
          </a:p>
        </p:txBody>
      </p:sp>
      <p:sp>
        <p:nvSpPr>
          <p:cNvPr id="332" name="Allogreffe de moelle osseuse dans l’enfance pour pancytopéni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Allogreffe de moelle osseuse dans l’enfance pour pancytopénie</a:t>
            </a:r>
          </a:p>
          <a:p>
            <a:r>
              <a:t>Pathologie des télomères?</a:t>
            </a:r>
          </a:p>
          <a:p>
            <a:r>
              <a:t>A 10 ans, hypertension portale</a:t>
            </a:r>
          </a:p>
          <a:p>
            <a:r>
              <a:t>A 13 ans, ligature élastique de cordons variqueux oesophagiens, traitements par bêtabloquants </a:t>
            </a:r>
          </a:p>
          <a:p>
            <a:r>
              <a:t>Avant l’entrée en quatrième, douleurs abdominales et rectorragies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l’histoire de Paul (3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l’histoire de Paul </a:t>
            </a:r>
          </a:p>
        </p:txBody>
      </p:sp>
      <p:sp>
        <p:nvSpPr>
          <p:cNvPr id="335" name="Entrée en quatrième: douleurs rectales et anales intenses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Entrée en quatrième: douleurs rectales et anales intenses</a:t>
            </a:r>
          </a:p>
          <a:p>
            <a:r>
              <a:t>Le protocole de ligature des varices oesophagiennes a dérivé l’hypertension portale dans les veines péri-anales et rectales entrainant un syndrome rectal majeur</a:t>
            </a:r>
          </a:p>
          <a:p>
            <a:r>
              <a:t>Dilatation majeure de tout le réseau veineux rectal et anal responsable d’un inconfort permanent et de douleurs</a:t>
            </a:r>
          </a:p>
          <a:p>
            <a:r>
              <a:t>Discrète amélioration par les bêtabloquants et les laxatifs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l’histoire de Paul(4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l’histoire de Paul</a:t>
            </a:r>
          </a:p>
        </p:txBody>
      </p:sp>
      <p:sp>
        <p:nvSpPr>
          <p:cNvPr id="338" name="Fond douloureux continu à 5/10, avec pics à 10/10 d’une durée de30 minutes, plusieurs fois par semain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Fond douloureux continu à 5/10, avec pics à 10/10 d’une durée de 30 minutes, plusieurs fois par semaine</a:t>
            </a:r>
          </a:p>
          <a:p>
            <a:r>
              <a:t>Aucun facteur déclenchant retrouvé</a:t>
            </a:r>
          </a:p>
          <a:p>
            <a:r>
              <a:t>Serrement, étau, écrasement, picotement</a:t>
            </a:r>
          </a:p>
          <a:p>
            <a:r>
              <a:t>Ascenseur émotionnel de douleur</a:t>
            </a:r>
          </a:p>
          <a:p>
            <a:r>
              <a:t>Suivi en consultation douleur: proposition de relaxation, de rééducation et de suivi psychologique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le projet Soins/Etud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 projet Soins/Etudes</a:t>
            </a:r>
          </a:p>
        </p:txBody>
      </p:sp>
      <p:sp>
        <p:nvSpPr>
          <p:cNvPr id="341" name="Pour Paul: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Pour Paul:</a:t>
            </a:r>
          </a:p>
          <a:p>
            <a:r>
              <a:t>               soins: kiné à sec et en balnéo, relaxation, Art Thérapie, Tai Chi, Music Care, ergothérapie, suivi psychologique</a:t>
            </a:r>
          </a:p>
          <a:p>
            <a:r>
              <a:t>               études: scolarité en 3ème en petit effectif avec un emploi du temps allégé</a:t>
            </a:r>
          </a:p>
          <a:p>
            <a:r>
              <a:t>Pour ses parents:</a:t>
            </a:r>
          </a:p>
          <a:p>
            <a:r>
              <a:t>               Un entretien téléphonique hebdomadaire avec le médecin référent du service et une consultation avec la psychiatre mensuelle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raitement de la cris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traitement de la crise</a:t>
            </a:r>
          </a:p>
        </p:txBody>
      </p:sp>
      <p:sp>
        <p:nvSpPr>
          <p:cNvPr id="344" name="Utilisation d’un coussin-bouée à billes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Utilisation d’un coussin-bouée à billes</a:t>
            </a:r>
          </a:p>
          <a:p>
            <a:r>
              <a:t>Relaxation</a:t>
            </a:r>
          </a:p>
          <a:p>
            <a:r>
              <a:t>Music Care</a:t>
            </a:r>
          </a:p>
          <a:p>
            <a:r>
              <a:t>Tramadol et /ou méopa</a:t>
            </a:r>
          </a:p>
          <a:p>
            <a:r>
              <a:t>Lampe à infra-rouges</a:t>
            </a:r>
          </a:p>
          <a:p>
            <a:r>
              <a:t>Refus des TENS par Paul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Début de la prise en charge psychologique </a:t>
            </a:r>
          </a:p>
        </p:txBody>
      </p:sp>
      <p:sp>
        <p:nvSpPr>
          <p:cNvPr id="347" name="Espace réservé du texte 2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Jeune</a:t>
            </a:r>
            <a:r>
              <a:rPr dirty="0"/>
              <a:t> homme qui </a:t>
            </a:r>
            <a:r>
              <a:rPr dirty="0" err="1"/>
              <a:t>parait</a:t>
            </a:r>
            <a:r>
              <a:rPr dirty="0"/>
              <a:t> sans </a:t>
            </a:r>
            <a:r>
              <a:rPr dirty="0" err="1"/>
              <a:t>repères</a:t>
            </a:r>
            <a:r>
              <a:rPr dirty="0"/>
              <a:t> </a:t>
            </a:r>
            <a:r>
              <a:rPr dirty="0" err="1"/>
              <a:t>spatio-temporels</a:t>
            </a:r>
            <a:r>
              <a:rPr dirty="0"/>
              <a:t> </a:t>
            </a:r>
          </a:p>
          <a:p>
            <a:r>
              <a:rPr dirty="0"/>
              <a:t>Arrive </a:t>
            </a:r>
            <a:r>
              <a:rPr dirty="0" err="1"/>
              <a:t>en</a:t>
            </a:r>
            <a:r>
              <a:rPr dirty="0"/>
              <a:t> séance avec </a:t>
            </a:r>
            <a:r>
              <a:rPr dirty="0" err="1"/>
              <a:t>ses</a:t>
            </a:r>
            <a:r>
              <a:rPr dirty="0"/>
              <a:t> </a:t>
            </a:r>
            <a:r>
              <a:rPr dirty="0" err="1"/>
              <a:t>douleurs</a:t>
            </a:r>
            <a:r>
              <a:rPr dirty="0"/>
              <a:t>, </a:t>
            </a:r>
            <a:r>
              <a:rPr dirty="0" err="1"/>
              <a:t>porte</a:t>
            </a:r>
            <a:r>
              <a:rPr dirty="0"/>
              <a:t> </a:t>
            </a:r>
            <a:r>
              <a:rPr dirty="0" err="1"/>
              <a:t>d’entrée</a:t>
            </a:r>
            <a:r>
              <a:rPr dirty="0"/>
              <a:t> du travail qui </a:t>
            </a:r>
            <a:r>
              <a:rPr dirty="0" err="1"/>
              <a:t>va</a:t>
            </a:r>
            <a:r>
              <a:rPr dirty="0"/>
              <a:t> </a:t>
            </a:r>
            <a:r>
              <a:rPr dirty="0" err="1"/>
              <a:t>s’engager</a:t>
            </a:r>
            <a:r>
              <a:rPr dirty="0"/>
              <a:t> </a:t>
            </a:r>
          </a:p>
          <a:p>
            <a:r>
              <a:rPr dirty="0" err="1"/>
              <a:t>Omniprésence</a:t>
            </a:r>
            <a:r>
              <a:rPr dirty="0"/>
              <a:t> </a:t>
            </a:r>
            <a:r>
              <a:rPr dirty="0" err="1"/>
              <a:t>dans</a:t>
            </a:r>
            <a:r>
              <a:rPr dirty="0"/>
              <a:t> son </a:t>
            </a:r>
            <a:r>
              <a:rPr dirty="0" err="1"/>
              <a:t>discours</a:t>
            </a:r>
            <a:r>
              <a:rPr dirty="0"/>
              <a:t> de son </a:t>
            </a:r>
            <a:r>
              <a:rPr dirty="0" err="1"/>
              <a:t>parcours</a:t>
            </a:r>
            <a:r>
              <a:rPr dirty="0"/>
              <a:t> </a:t>
            </a:r>
            <a:r>
              <a:rPr dirty="0" err="1"/>
              <a:t>médical</a:t>
            </a:r>
            <a:r>
              <a:rPr dirty="0"/>
              <a:t>, </a:t>
            </a:r>
            <a:r>
              <a:rPr dirty="0" err="1"/>
              <a:t>toujours</a:t>
            </a:r>
            <a:r>
              <a:rPr dirty="0"/>
              <a:t> </a:t>
            </a:r>
            <a:r>
              <a:rPr dirty="0" err="1"/>
              <a:t>très</a:t>
            </a:r>
            <a:r>
              <a:rPr dirty="0"/>
              <a:t> </a:t>
            </a:r>
            <a:r>
              <a:rPr dirty="0" err="1"/>
              <a:t>actuel</a:t>
            </a:r>
            <a:r>
              <a:rPr dirty="0"/>
              <a:t> </a:t>
            </a:r>
          </a:p>
          <a:p>
            <a:r>
              <a:rPr dirty="0" err="1"/>
              <a:t>Investissement</a:t>
            </a:r>
            <a:r>
              <a:rPr dirty="0"/>
              <a:t> de son corps sur un versant « </a:t>
            </a:r>
            <a:r>
              <a:rPr dirty="0" err="1"/>
              <a:t>mécanique</a:t>
            </a:r>
            <a:r>
              <a:rPr dirty="0"/>
              <a:t> »</a:t>
            </a:r>
          </a:p>
          <a:p>
            <a:r>
              <a:rPr dirty="0"/>
              <a:t>Grande </a:t>
            </a:r>
            <a:r>
              <a:rPr dirty="0" err="1"/>
              <a:t>difficulté</a:t>
            </a:r>
            <a:r>
              <a:rPr dirty="0"/>
              <a:t> à </a:t>
            </a:r>
            <a:r>
              <a:rPr dirty="0" err="1"/>
              <a:t>nommer</a:t>
            </a:r>
            <a:r>
              <a:rPr dirty="0"/>
              <a:t>  et </a:t>
            </a:r>
            <a:r>
              <a:rPr dirty="0" err="1"/>
              <a:t>repérer</a:t>
            </a:r>
            <a:r>
              <a:rPr dirty="0"/>
              <a:t> </a:t>
            </a:r>
            <a:r>
              <a:rPr dirty="0" err="1"/>
              <a:t>ses</a:t>
            </a:r>
            <a:r>
              <a:rPr dirty="0"/>
              <a:t> affects 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r-FR" dirty="0" smtClean="0"/>
              <a:t>Idéal parental, </a:t>
            </a:r>
            <a:r>
              <a:rPr dirty="0" smtClean="0"/>
              <a:t>s</a:t>
            </a:r>
            <a:r>
              <a:rPr lang="fr-FR" dirty="0" smtClean="0"/>
              <a:t>é</a:t>
            </a:r>
            <a:r>
              <a:rPr dirty="0" err="1" smtClean="0"/>
              <a:t>paration</a:t>
            </a:r>
            <a:r>
              <a:rPr dirty="0" smtClean="0"/>
              <a:t> </a:t>
            </a:r>
            <a:r>
              <a:rPr dirty="0"/>
              <a:t>et individuation</a:t>
            </a:r>
          </a:p>
        </p:txBody>
      </p:sp>
      <p:sp>
        <p:nvSpPr>
          <p:cNvPr id="350" name="Espace réservé du texte 2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Exigence </a:t>
            </a:r>
            <a:r>
              <a:rPr dirty="0" err="1"/>
              <a:t>parentale</a:t>
            </a:r>
            <a:r>
              <a:rPr dirty="0"/>
              <a:t> sur le plan social et </a:t>
            </a:r>
            <a:r>
              <a:rPr dirty="0" err="1"/>
              <a:t>scolaire</a:t>
            </a:r>
            <a:r>
              <a:rPr dirty="0"/>
              <a:t> </a:t>
            </a:r>
          </a:p>
          <a:p>
            <a:r>
              <a:rPr dirty="0" err="1"/>
              <a:t>Désir</a:t>
            </a:r>
            <a:r>
              <a:rPr dirty="0"/>
              <a:t> </a:t>
            </a:r>
            <a:r>
              <a:rPr dirty="0" err="1"/>
              <a:t>inconscient</a:t>
            </a:r>
            <a:r>
              <a:rPr dirty="0"/>
              <a:t> de </a:t>
            </a:r>
            <a:r>
              <a:rPr dirty="0" err="1"/>
              <a:t>réparation</a:t>
            </a:r>
            <a:r>
              <a:rPr dirty="0"/>
              <a:t> pour </a:t>
            </a:r>
            <a:r>
              <a:rPr dirty="0" err="1"/>
              <a:t>correspondre</a:t>
            </a:r>
            <a:r>
              <a:rPr dirty="0"/>
              <a:t> à </a:t>
            </a:r>
            <a:r>
              <a:rPr dirty="0" err="1"/>
              <a:t>cet</a:t>
            </a:r>
            <a:r>
              <a:rPr dirty="0"/>
              <a:t> </a:t>
            </a:r>
            <a:r>
              <a:rPr dirty="0" err="1"/>
              <a:t>idéal</a:t>
            </a:r>
            <a:endParaRPr dirty="0"/>
          </a:p>
          <a:p>
            <a:r>
              <a:rPr dirty="0" err="1"/>
              <a:t>Soumis</a:t>
            </a:r>
            <a:r>
              <a:rPr dirty="0"/>
              <a:t> aux </a:t>
            </a:r>
            <a:r>
              <a:rPr dirty="0" err="1"/>
              <a:t>désirs</a:t>
            </a:r>
            <a:r>
              <a:rPr dirty="0"/>
              <a:t> </a:t>
            </a:r>
            <a:r>
              <a:rPr dirty="0" err="1"/>
              <a:t>parentaux</a:t>
            </a:r>
            <a:r>
              <a:rPr dirty="0"/>
              <a:t>, Paul </a:t>
            </a:r>
            <a:r>
              <a:rPr dirty="0" err="1"/>
              <a:t>peine</a:t>
            </a:r>
            <a:r>
              <a:rPr dirty="0"/>
              <a:t> à </a:t>
            </a:r>
            <a:r>
              <a:rPr dirty="0" err="1"/>
              <a:t>exister</a:t>
            </a:r>
            <a:r>
              <a:rPr dirty="0"/>
              <a:t> avec </a:t>
            </a:r>
            <a:r>
              <a:rPr dirty="0" err="1"/>
              <a:t>ses</a:t>
            </a:r>
            <a:r>
              <a:rPr dirty="0"/>
              <a:t> </a:t>
            </a:r>
            <a:r>
              <a:rPr dirty="0" err="1"/>
              <a:t>particularités</a:t>
            </a:r>
            <a:r>
              <a:rPr dirty="0"/>
              <a:t> et </a:t>
            </a:r>
            <a:r>
              <a:rPr dirty="0" err="1"/>
              <a:t>sa</a:t>
            </a:r>
            <a:r>
              <a:rPr dirty="0"/>
              <a:t> </a:t>
            </a:r>
            <a:r>
              <a:rPr dirty="0" err="1"/>
              <a:t>subjectivité</a:t>
            </a:r>
            <a:r>
              <a:rPr dirty="0"/>
              <a:t>  </a:t>
            </a:r>
          </a:p>
          <a:p>
            <a:r>
              <a:rPr dirty="0" err="1"/>
              <a:t>Impossibilité</a:t>
            </a:r>
            <a:r>
              <a:rPr dirty="0"/>
              <a:t> à </a:t>
            </a:r>
            <a:r>
              <a:rPr dirty="0" err="1"/>
              <a:t>s’opposer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transgresser</a:t>
            </a:r>
            <a:r>
              <a:rPr dirty="0"/>
              <a:t> </a:t>
            </a:r>
          </a:p>
          <a:p>
            <a:r>
              <a:rPr dirty="0" err="1"/>
              <a:t>Agressivité</a:t>
            </a:r>
            <a:r>
              <a:rPr dirty="0"/>
              <a:t> </a:t>
            </a:r>
            <a:r>
              <a:rPr dirty="0" err="1"/>
              <a:t>intériorisée</a:t>
            </a:r>
            <a:r>
              <a:rPr dirty="0"/>
              <a:t>, affects </a:t>
            </a:r>
            <a:r>
              <a:rPr dirty="0" err="1"/>
              <a:t>réprimés</a:t>
            </a:r>
            <a:r>
              <a:rPr dirty="0"/>
              <a:t> </a:t>
            </a:r>
          </a:p>
          <a:p>
            <a:r>
              <a:rPr dirty="0" err="1"/>
              <a:t>Crainte</a:t>
            </a:r>
            <a:r>
              <a:rPr dirty="0"/>
              <a:t> de la </a:t>
            </a:r>
            <a:r>
              <a:rPr dirty="0" err="1"/>
              <a:t>perte</a:t>
            </a:r>
            <a:r>
              <a:rPr dirty="0"/>
              <a:t> d’amour parental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61188">
              <a:defRPr sz="2528"/>
            </a:lvl1pPr>
          </a:lstStyle>
          <a:p>
            <a:r>
              <a:t>Rencontre avec l’altérité dans un dispositif soins-études </a:t>
            </a:r>
          </a:p>
        </p:txBody>
      </p:sp>
      <p:sp>
        <p:nvSpPr>
          <p:cNvPr id="353" name="Espace réservé du texte 2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Entravé</a:t>
            </a:r>
            <a:r>
              <a:rPr dirty="0"/>
              <a:t> </a:t>
            </a:r>
            <a:r>
              <a:rPr dirty="0" err="1"/>
              <a:t>dans</a:t>
            </a:r>
            <a:r>
              <a:rPr dirty="0"/>
              <a:t> </a:t>
            </a:r>
            <a:r>
              <a:rPr dirty="0" err="1"/>
              <a:t>sa</a:t>
            </a:r>
            <a:r>
              <a:rPr dirty="0"/>
              <a:t> rencontre avec </a:t>
            </a:r>
            <a:r>
              <a:rPr dirty="0" err="1"/>
              <a:t>ses</a:t>
            </a:r>
            <a:r>
              <a:rPr dirty="0"/>
              <a:t> pairs </a:t>
            </a:r>
          </a:p>
          <a:p>
            <a:r>
              <a:rPr dirty="0"/>
              <a:t>Observation des </a:t>
            </a:r>
            <a:r>
              <a:rPr dirty="0" err="1"/>
              <a:t>groupes</a:t>
            </a:r>
            <a:r>
              <a:rPr dirty="0"/>
              <a:t> </a:t>
            </a:r>
            <a:r>
              <a:rPr dirty="0" err="1"/>
              <a:t>d’adolescents</a:t>
            </a:r>
            <a:r>
              <a:rPr dirty="0"/>
              <a:t>, </a:t>
            </a:r>
            <a:r>
              <a:rPr dirty="0" err="1"/>
              <a:t>toujours</a:t>
            </a:r>
            <a:r>
              <a:rPr dirty="0"/>
              <a:t> à distance, avec fascination et </a:t>
            </a:r>
            <a:r>
              <a:rPr dirty="0" err="1"/>
              <a:t>méfiance</a:t>
            </a:r>
            <a:r>
              <a:rPr dirty="0"/>
              <a:t> </a:t>
            </a:r>
          </a:p>
          <a:p>
            <a:r>
              <a:rPr dirty="0"/>
              <a:t>Rencontre avec un cadre </a:t>
            </a:r>
            <a:r>
              <a:rPr dirty="0" err="1"/>
              <a:t>solide</a:t>
            </a:r>
            <a:r>
              <a:rPr dirty="0"/>
              <a:t> et des </a:t>
            </a:r>
            <a:r>
              <a:rPr dirty="0" err="1"/>
              <a:t>adultes</a:t>
            </a:r>
            <a:r>
              <a:rPr dirty="0"/>
              <a:t> </a:t>
            </a:r>
            <a:r>
              <a:rPr dirty="0" err="1"/>
              <a:t>fiables</a:t>
            </a:r>
            <a:r>
              <a:rPr dirty="0"/>
              <a:t> 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Rencontre avec le réel adolescent </a:t>
            </a:r>
          </a:p>
        </p:txBody>
      </p:sp>
      <p:sp>
        <p:nvSpPr>
          <p:cNvPr id="356" name="Espace réservé du texte 2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Constate une forme d’inadaptation sociale avec ses pairs </a:t>
            </a:r>
          </a:p>
          <a:p>
            <a:r>
              <a:t>Test psychométriques mettent en lumière son petit niveau scolaire et ses difficultés cognitives, masqués par l’absentéisme et les hospitalisations. </a:t>
            </a:r>
          </a:p>
          <a:p>
            <a:r>
              <a:t>Atteinte narcissique supportable pour lui, pas pour les parents 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t>Engagement dans un processus adolescent </a:t>
            </a:r>
          </a:p>
        </p:txBody>
      </p:sp>
      <p:sp>
        <p:nvSpPr>
          <p:cNvPr id="359" name="Espace réservé du texte 2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Paul se </a:t>
            </a:r>
            <a:r>
              <a:rPr dirty="0" err="1"/>
              <a:t>défait</a:t>
            </a:r>
            <a:r>
              <a:rPr dirty="0"/>
              <a:t> </a:t>
            </a:r>
            <a:r>
              <a:rPr dirty="0" err="1"/>
              <a:t>peu</a:t>
            </a:r>
            <a:r>
              <a:rPr dirty="0"/>
              <a:t> à </a:t>
            </a:r>
            <a:r>
              <a:rPr dirty="0" err="1"/>
              <a:t>peu</a:t>
            </a:r>
            <a:r>
              <a:rPr dirty="0"/>
              <a:t> de </a:t>
            </a:r>
            <a:r>
              <a:rPr dirty="0" err="1"/>
              <a:t>l’image</a:t>
            </a:r>
            <a:r>
              <a:rPr dirty="0"/>
              <a:t> d’un enfant </a:t>
            </a:r>
            <a:r>
              <a:rPr dirty="0" err="1"/>
              <a:t>décevant</a:t>
            </a:r>
            <a:r>
              <a:rPr dirty="0"/>
              <a:t>, pour </a:t>
            </a:r>
            <a:r>
              <a:rPr dirty="0" err="1"/>
              <a:t>s’individuer</a:t>
            </a:r>
            <a:r>
              <a:rPr dirty="0"/>
              <a:t> au contact des </a:t>
            </a:r>
            <a:r>
              <a:rPr dirty="0" err="1"/>
              <a:t>autres</a:t>
            </a:r>
            <a:r>
              <a:rPr dirty="0"/>
              <a:t> </a:t>
            </a:r>
          </a:p>
          <a:p>
            <a:r>
              <a:rPr dirty="0" err="1"/>
              <a:t>Possibilité</a:t>
            </a:r>
            <a:r>
              <a:rPr dirty="0"/>
              <a:t> de </a:t>
            </a:r>
            <a:r>
              <a:rPr dirty="0" err="1"/>
              <a:t>créer</a:t>
            </a:r>
            <a:r>
              <a:rPr dirty="0"/>
              <a:t> du lien </a:t>
            </a:r>
            <a:r>
              <a:rPr dirty="0" err="1"/>
              <a:t>dans</a:t>
            </a:r>
            <a:r>
              <a:rPr dirty="0"/>
              <a:t> le cadre </a:t>
            </a:r>
            <a:r>
              <a:rPr dirty="0" err="1"/>
              <a:t>scolaire</a:t>
            </a:r>
            <a:r>
              <a:rPr dirty="0"/>
              <a:t> </a:t>
            </a:r>
          </a:p>
          <a:p>
            <a:r>
              <a:rPr dirty="0" err="1"/>
              <a:t>S’autorise</a:t>
            </a:r>
            <a:r>
              <a:rPr dirty="0"/>
              <a:t> des </a:t>
            </a:r>
            <a:r>
              <a:rPr dirty="0" err="1"/>
              <a:t>mouvements</a:t>
            </a:r>
            <a:r>
              <a:rPr dirty="0"/>
              <a:t> critiques vis-à-vis des parents </a:t>
            </a:r>
          </a:p>
          <a:p>
            <a:r>
              <a:rPr dirty="0" err="1"/>
              <a:t>Repère</a:t>
            </a:r>
            <a:r>
              <a:rPr dirty="0"/>
              <a:t> les </a:t>
            </a:r>
            <a:r>
              <a:rPr dirty="0" err="1"/>
              <a:t>dysfonctionnements</a:t>
            </a:r>
            <a:r>
              <a:rPr dirty="0"/>
              <a:t> </a:t>
            </a:r>
            <a:r>
              <a:rPr dirty="0" err="1"/>
              <a:t>familiaux</a:t>
            </a:r>
            <a:r>
              <a:rPr dirty="0"/>
              <a:t> et  le lien avec </a:t>
            </a:r>
            <a:r>
              <a:rPr dirty="0" err="1"/>
              <a:t>ses</a:t>
            </a:r>
            <a:r>
              <a:rPr dirty="0"/>
              <a:t> </a:t>
            </a:r>
            <a:r>
              <a:rPr dirty="0" err="1"/>
              <a:t>poussés</a:t>
            </a:r>
            <a:r>
              <a:rPr dirty="0"/>
              <a:t> </a:t>
            </a:r>
            <a:r>
              <a:rPr dirty="0" err="1"/>
              <a:t>douloureuses</a:t>
            </a:r>
            <a:r>
              <a:rPr dirty="0"/>
              <a:t> </a:t>
            </a:r>
            <a:endParaRPr lang="fr-FR" dirty="0" smtClean="0"/>
          </a:p>
          <a:p>
            <a:r>
              <a:rPr lang="fr-FR" dirty="0" smtClean="0"/>
              <a:t>Emergence de désirs propres 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Image 1" descr="Imag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3162" y="-297"/>
            <a:ext cx="9705674" cy="68585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évolution dans le service (1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évolution dans le service (1)</a:t>
            </a:r>
          </a:p>
        </p:txBody>
      </p:sp>
      <p:sp>
        <p:nvSpPr>
          <p:cNvPr id="362" name="Difficultés à se repérer dans le clinique, à comprendre son emploi du temps… et difficultés en cours, très petit niveau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Difficultés</a:t>
            </a:r>
            <a:r>
              <a:rPr dirty="0"/>
              <a:t> à se </a:t>
            </a:r>
            <a:r>
              <a:rPr dirty="0" err="1"/>
              <a:t>repérer</a:t>
            </a:r>
            <a:r>
              <a:rPr dirty="0"/>
              <a:t> </a:t>
            </a:r>
            <a:r>
              <a:rPr dirty="0" err="1"/>
              <a:t>dans</a:t>
            </a:r>
            <a:r>
              <a:rPr dirty="0"/>
              <a:t> </a:t>
            </a:r>
            <a:r>
              <a:rPr dirty="0" smtClean="0"/>
              <a:t>l</a:t>
            </a:r>
            <a:r>
              <a:rPr lang="fr-FR" dirty="0" smtClean="0"/>
              <a:t>a</a:t>
            </a:r>
            <a:r>
              <a:rPr dirty="0" smtClean="0"/>
              <a:t> </a:t>
            </a:r>
            <a:r>
              <a:rPr dirty="0" err="1"/>
              <a:t>clinique</a:t>
            </a:r>
            <a:r>
              <a:rPr dirty="0"/>
              <a:t>, à </a:t>
            </a:r>
            <a:r>
              <a:rPr dirty="0" err="1"/>
              <a:t>comprendre</a:t>
            </a:r>
            <a:r>
              <a:rPr dirty="0"/>
              <a:t> son </a:t>
            </a:r>
            <a:r>
              <a:rPr dirty="0" err="1"/>
              <a:t>emploi</a:t>
            </a:r>
            <a:r>
              <a:rPr dirty="0"/>
              <a:t> du temps… et </a:t>
            </a:r>
            <a:r>
              <a:rPr dirty="0" err="1"/>
              <a:t>difficultés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cours</a:t>
            </a:r>
            <a:r>
              <a:rPr dirty="0"/>
              <a:t>, </a:t>
            </a:r>
            <a:r>
              <a:rPr dirty="0" err="1"/>
              <a:t>très</a:t>
            </a:r>
            <a:r>
              <a:rPr dirty="0"/>
              <a:t> petit </a:t>
            </a:r>
            <a:r>
              <a:rPr dirty="0" err="1"/>
              <a:t>niveau</a:t>
            </a:r>
            <a:endParaRPr dirty="0"/>
          </a:p>
          <a:p>
            <a:r>
              <a:rPr dirty="0" err="1"/>
              <a:t>Très</a:t>
            </a:r>
            <a:r>
              <a:rPr dirty="0"/>
              <a:t> bonne </a:t>
            </a:r>
            <a:r>
              <a:rPr dirty="0" err="1"/>
              <a:t>adhésion</a:t>
            </a:r>
            <a:r>
              <a:rPr dirty="0"/>
              <a:t> au </a:t>
            </a:r>
            <a:r>
              <a:rPr dirty="0" err="1"/>
              <a:t>projet</a:t>
            </a:r>
            <a:r>
              <a:rPr dirty="0"/>
              <a:t> </a:t>
            </a:r>
            <a:r>
              <a:rPr dirty="0" err="1"/>
              <a:t>Soins</a:t>
            </a:r>
            <a:r>
              <a:rPr dirty="0"/>
              <a:t>/Etudes</a:t>
            </a:r>
          </a:p>
          <a:p>
            <a:r>
              <a:rPr dirty="0" err="1"/>
              <a:t>Progrès</a:t>
            </a:r>
            <a:r>
              <a:rPr dirty="0"/>
              <a:t> </a:t>
            </a:r>
            <a:r>
              <a:rPr dirty="0" err="1"/>
              <a:t>dans</a:t>
            </a:r>
            <a:r>
              <a:rPr dirty="0"/>
              <a:t> la </a:t>
            </a:r>
            <a:r>
              <a:rPr dirty="0" err="1"/>
              <a:t>gestion</a:t>
            </a:r>
            <a:r>
              <a:rPr dirty="0"/>
              <a:t> des </a:t>
            </a:r>
            <a:r>
              <a:rPr dirty="0" err="1"/>
              <a:t>douleurs</a:t>
            </a:r>
            <a:r>
              <a:rPr dirty="0"/>
              <a:t>, </a:t>
            </a:r>
            <a:r>
              <a:rPr dirty="0" err="1"/>
              <a:t>dans</a:t>
            </a:r>
            <a:r>
              <a:rPr dirty="0"/>
              <a:t> la </a:t>
            </a:r>
            <a:r>
              <a:rPr dirty="0" err="1"/>
              <a:t>compréhension</a:t>
            </a:r>
            <a:r>
              <a:rPr dirty="0"/>
              <a:t> des liens entre </a:t>
            </a:r>
            <a:r>
              <a:rPr dirty="0" err="1"/>
              <a:t>douleur</a:t>
            </a:r>
            <a:r>
              <a:rPr dirty="0"/>
              <a:t> et </a:t>
            </a:r>
            <a:r>
              <a:rPr dirty="0" err="1"/>
              <a:t>émotion</a:t>
            </a:r>
            <a:endParaRPr dirty="0"/>
          </a:p>
          <a:p>
            <a:r>
              <a:rPr dirty="0"/>
              <a:t>Information des parents de </a:t>
            </a:r>
            <a:r>
              <a:rPr dirty="0" err="1"/>
              <a:t>ses</a:t>
            </a:r>
            <a:r>
              <a:rPr dirty="0"/>
              <a:t> </a:t>
            </a:r>
            <a:r>
              <a:rPr dirty="0" err="1"/>
              <a:t>difficultés</a:t>
            </a:r>
            <a:endParaRPr dirty="0"/>
          </a:p>
          <a:p>
            <a:r>
              <a:rPr dirty="0"/>
              <a:t>Proposition de passage des tests </a:t>
            </a:r>
            <a:r>
              <a:rPr dirty="0" err="1"/>
              <a:t>neuropsychologiques</a:t>
            </a:r>
            <a:endParaRPr dirty="0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évolution dans le service(2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évolution dans le service (2)</a:t>
            </a:r>
          </a:p>
        </p:txBody>
      </p:sp>
      <p:sp>
        <p:nvSpPr>
          <p:cNvPr id="365" name="Amélioration clinique: diminution du fond douloureux, du nombre de crises, apparition de moments sans douleur…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Amélioration clinique: diminution du fond douloureux, du nombre de crises, apparition de moments sans douleur…</a:t>
            </a:r>
          </a:p>
          <a:p>
            <a:r>
              <a:t>Retour des tests neuropsychologiques</a:t>
            </a:r>
          </a:p>
          <a:p>
            <a:r>
              <a:t>Passage en hôpital de jour</a:t>
            </a:r>
          </a:p>
          <a:p>
            <a:r>
              <a:t>Puis sortie du service avec proposition d’orientation vers une scolarité plus aménagée et poursuite du suivi psychologique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tangle 1"/>
          <p:cNvSpPr txBox="1">
            <a:spLocks noGrp="1"/>
          </p:cNvSpPr>
          <p:nvPr>
            <p:ph type="title"/>
          </p:nvPr>
        </p:nvSpPr>
        <p:spPr>
          <a:xfrm>
            <a:off x="2041524" y="773112"/>
            <a:ext cx="8215315" cy="1128714"/>
          </a:xfrm>
          <a:prstGeom prst="rect">
            <a:avLst/>
          </a:prstGeom>
        </p:spPr>
        <p:txBody>
          <a:bodyPr lIns="46798" tIns="46798" rIns="46798" bIns="46798"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1pPr>
          </a:lstStyle>
          <a:p>
            <a:r>
              <a:t>Conclusion</a:t>
            </a:r>
          </a:p>
        </p:txBody>
      </p:sp>
      <p:sp>
        <p:nvSpPr>
          <p:cNvPr id="368" name="Rectangle 2"/>
          <p:cNvSpPr txBox="1">
            <a:spLocks noGrp="1"/>
          </p:cNvSpPr>
          <p:nvPr>
            <p:ph type="body" idx="4294967295"/>
          </p:nvPr>
        </p:nvSpPr>
        <p:spPr>
          <a:xfrm>
            <a:off x="2041525" y="1901825"/>
            <a:ext cx="8215315" cy="4511677"/>
          </a:xfrm>
          <a:prstGeom prst="rect">
            <a:avLst/>
          </a:prstGeom>
        </p:spPr>
        <p:txBody>
          <a:bodyPr lIns="0" tIns="0" rIns="0" bIns="0" anchor="ctr"/>
          <a:lstStyle/>
          <a:p>
            <a:pPr marL="503237" indent="-503237">
              <a:spcBef>
                <a:spcPts val="800"/>
              </a:spcBef>
              <a:buSzPct val="45000"/>
              <a:buFontTx/>
              <a:buChar char="●"/>
              <a:tabLst>
                <a:tab pos="495300" algn="l"/>
                <a:tab pos="596900" algn="l"/>
                <a:tab pos="1054100" algn="l"/>
                <a:tab pos="1498600" algn="l"/>
                <a:tab pos="1955800" algn="l"/>
                <a:tab pos="2400300" algn="l"/>
                <a:tab pos="2844800" algn="l"/>
                <a:tab pos="3302000" algn="l"/>
                <a:tab pos="3746500" algn="l"/>
                <a:tab pos="4191000" algn="l"/>
                <a:tab pos="4648200" algn="l"/>
                <a:tab pos="5092700" algn="l"/>
                <a:tab pos="5549900" algn="l"/>
                <a:tab pos="5994400" algn="l"/>
                <a:tab pos="6438900" algn="l"/>
                <a:tab pos="6896100" algn="l"/>
                <a:tab pos="7340600" algn="l"/>
                <a:tab pos="7785100" algn="l"/>
                <a:tab pos="8242300" algn="l"/>
                <a:tab pos="8686800" algn="l"/>
                <a:tab pos="9144000" algn="l"/>
              </a:tabLst>
            </a:pPr>
            <a:r>
              <a:t>Ces hospitalisations permettent d'arrêter le cercle vicieux douleur, déscolarisation, désocialisation en donnant à l'adolescent la possibilité de faire un pas de côté et de se décentrer de la douleur.</a:t>
            </a:r>
          </a:p>
          <a:p>
            <a:pPr marL="503237" indent="-503237">
              <a:spcBef>
                <a:spcPts val="800"/>
              </a:spcBef>
              <a:buSzPct val="45000"/>
              <a:buFontTx/>
              <a:buChar char="●"/>
              <a:tabLst>
                <a:tab pos="495300" algn="l"/>
                <a:tab pos="596900" algn="l"/>
                <a:tab pos="1054100" algn="l"/>
                <a:tab pos="1498600" algn="l"/>
                <a:tab pos="1955800" algn="l"/>
                <a:tab pos="2400300" algn="l"/>
                <a:tab pos="2844800" algn="l"/>
                <a:tab pos="3302000" algn="l"/>
                <a:tab pos="3746500" algn="l"/>
                <a:tab pos="4191000" algn="l"/>
                <a:tab pos="4648200" algn="l"/>
                <a:tab pos="5092700" algn="l"/>
                <a:tab pos="5549900" algn="l"/>
                <a:tab pos="5994400" algn="l"/>
                <a:tab pos="6438900" algn="l"/>
                <a:tab pos="6896100" algn="l"/>
                <a:tab pos="7340600" algn="l"/>
                <a:tab pos="7785100" algn="l"/>
                <a:tab pos="8242300" algn="l"/>
                <a:tab pos="8686800" algn="l"/>
                <a:tab pos="9144000" algn="l"/>
              </a:tabLst>
            </a:pPr>
            <a:r>
              <a:t>350 adolescents hospitalisés</a:t>
            </a:r>
          </a:p>
          <a:p>
            <a:pPr marL="503237" indent="-503237">
              <a:spcBef>
                <a:spcPts val="800"/>
              </a:spcBef>
              <a:buSzPct val="45000"/>
              <a:buFontTx/>
              <a:buChar char="●"/>
              <a:tabLst>
                <a:tab pos="495300" algn="l"/>
                <a:tab pos="596900" algn="l"/>
                <a:tab pos="1054100" algn="l"/>
                <a:tab pos="1498600" algn="l"/>
                <a:tab pos="1955800" algn="l"/>
                <a:tab pos="2400300" algn="l"/>
                <a:tab pos="2844800" algn="l"/>
                <a:tab pos="3302000" algn="l"/>
                <a:tab pos="3746500" algn="l"/>
                <a:tab pos="4191000" algn="l"/>
                <a:tab pos="4648200" algn="l"/>
                <a:tab pos="5092700" algn="l"/>
                <a:tab pos="5549900" algn="l"/>
                <a:tab pos="5994400" algn="l"/>
                <a:tab pos="6438900" algn="l"/>
                <a:tab pos="6896100" algn="l"/>
                <a:tab pos="7340600" algn="l"/>
                <a:tab pos="7785100" algn="l"/>
                <a:tab pos="8242300" algn="l"/>
                <a:tab pos="8686800" algn="l"/>
                <a:tab pos="9144000" algn="l"/>
              </a:tabLst>
            </a:pPr>
            <a:r>
              <a:t>Pas de preuves objectives de  "réussite"  de ces hospitalisations</a:t>
            </a:r>
          </a:p>
          <a:p>
            <a:pPr marL="503237" indent="-503237">
              <a:spcBef>
                <a:spcPts val="800"/>
              </a:spcBef>
              <a:buSzPct val="45000"/>
              <a:buFontTx/>
              <a:buChar char="●"/>
              <a:tabLst>
                <a:tab pos="495300" algn="l"/>
                <a:tab pos="596900" algn="l"/>
                <a:tab pos="1054100" algn="l"/>
                <a:tab pos="1498600" algn="l"/>
                <a:tab pos="1955800" algn="l"/>
                <a:tab pos="2400300" algn="l"/>
                <a:tab pos="2844800" algn="l"/>
                <a:tab pos="3302000" algn="l"/>
                <a:tab pos="3746500" algn="l"/>
                <a:tab pos="4191000" algn="l"/>
                <a:tab pos="4648200" algn="l"/>
                <a:tab pos="5092700" algn="l"/>
                <a:tab pos="5549900" algn="l"/>
                <a:tab pos="5994400" algn="l"/>
                <a:tab pos="6438900" algn="l"/>
                <a:tab pos="6896100" algn="l"/>
                <a:tab pos="7340600" algn="l"/>
                <a:tab pos="7785100" algn="l"/>
                <a:tab pos="8242300" algn="l"/>
                <a:tab pos="8686800" algn="l"/>
                <a:tab pos="9144000" algn="l"/>
              </a:tabLst>
            </a:pPr>
            <a:r>
              <a:t>Mais la satisfaction des patients, des familles, des médecins adresseurs, le retour positif d'anciens patients et le nombre croissant de demandes d'admission.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 Box 1"/>
          <p:cNvSpPr txBox="1"/>
          <p:nvPr/>
        </p:nvSpPr>
        <p:spPr>
          <a:xfrm>
            <a:off x="1573780" y="2252690"/>
            <a:ext cx="8223251" cy="344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10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4000"/>
            </a:pPr>
            <a:r>
              <a:t>Merci de votre attention</a:t>
            </a:r>
          </a:p>
          <a:p>
            <a:pPr algn="ctr">
              <a:spcBef>
                <a:spcPts val="10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4000" u="sng">
                <a:solidFill>
                  <a:srgbClr val="8F8F8F"/>
                </a:solidFill>
                <a:uFill>
                  <a:solidFill>
                    <a:srgbClr val="8F8F8F"/>
                  </a:solidFill>
                </a:uFill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ariane.saintremy@fsef.net</a:t>
            </a:r>
          </a:p>
          <a:p>
            <a:pPr algn="ctr">
              <a:spcBef>
                <a:spcPts val="10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4000"/>
            </a:pPr>
            <a:r>
              <a:t>anne.tonelli@fsef.net</a:t>
            </a:r>
            <a:endParaRPr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algn="ctr">
              <a:spcBef>
                <a:spcPts val="1000"/>
              </a:spcBef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200">
                <a:solidFill>
                  <a:srgbClr val="FFFFFF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r>
              <a:t>aa</a:t>
            </a:r>
            <a:endParaRPr>
              <a:solidFill>
                <a:schemeClr val="accent2"/>
              </a:solidFill>
            </a:endParaRPr>
          </a:p>
        </p:txBody>
      </p:sp>
      <p:pic>
        <p:nvPicPr>
          <p:cNvPr id="37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t="24691" b="24401"/>
          <a:stretch>
            <a:fillRect/>
          </a:stretch>
        </p:blipFill>
        <p:spPr>
          <a:xfrm>
            <a:off x="604461" y="431296"/>
            <a:ext cx="2930271" cy="10530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rcRect l="33099" t="24940" r="2957" b="7725"/>
          <a:stretch>
            <a:fillRect/>
          </a:stretch>
        </p:blipFill>
        <p:spPr>
          <a:xfrm>
            <a:off x="2640013" y="1628774"/>
            <a:ext cx="6645277" cy="3933828"/>
          </a:xfrm>
          <a:prstGeom prst="rect">
            <a:avLst/>
          </a:prstGeom>
          <a:ln w="9360" cap="sq">
            <a:solidFill>
              <a:srgbClr val="7AC5C4"/>
            </a:solidFill>
            <a:miter/>
          </a:ln>
        </p:spPr>
      </p:pic>
      <p:sp>
        <p:nvSpPr>
          <p:cNvPr id="283" name="Text Box 2"/>
          <p:cNvSpPr txBox="1"/>
          <p:nvPr/>
        </p:nvSpPr>
        <p:spPr>
          <a:xfrm>
            <a:off x="6656723" y="6165850"/>
            <a:ext cx="3526752" cy="233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6798" tIns="46798" rIns="46798" bIns="46798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800" i="1">
                <a:solidFill>
                  <a:srgbClr val="70605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r>
              <a:t>Chiffres 2017 extrait du Rapport activité 2017</a:t>
            </a:r>
          </a:p>
        </p:txBody>
      </p:sp>
      <p:sp>
        <p:nvSpPr>
          <p:cNvPr id="284" name="Text Box 3"/>
          <p:cNvSpPr txBox="1"/>
          <p:nvPr/>
        </p:nvSpPr>
        <p:spPr>
          <a:xfrm>
            <a:off x="2038032" y="706754"/>
            <a:ext cx="8138161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3600">
                <a:solidFill>
                  <a:srgbClr val="59595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r>
              <a:t>Les types de prises en charge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 Box 1"/>
          <p:cNvSpPr txBox="1"/>
          <p:nvPr/>
        </p:nvSpPr>
        <p:spPr>
          <a:xfrm>
            <a:off x="2030095" y="776605"/>
            <a:ext cx="8138160" cy="56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  <a:defRPr sz="2800">
                <a:solidFill>
                  <a:srgbClr val="59595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r>
              <a:t>Partenariat unique avec l’éducation nationale</a:t>
            </a:r>
          </a:p>
        </p:txBody>
      </p:sp>
      <p:sp>
        <p:nvSpPr>
          <p:cNvPr id="287" name="Text Box 2"/>
          <p:cNvSpPr txBox="1"/>
          <p:nvPr/>
        </p:nvSpPr>
        <p:spPr>
          <a:xfrm>
            <a:off x="2038032" y="1711325"/>
            <a:ext cx="8138161" cy="5013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47650" lvl="1" indent="-247650" algn="just">
              <a:lnSpc>
                <a:spcPct val="90000"/>
              </a:lnSpc>
              <a:spcBef>
                <a:spcPts val="600"/>
              </a:spcBef>
              <a:buClr>
                <a:srgbClr val="6AACDA"/>
              </a:buClr>
              <a:buSzPct val="100000"/>
              <a:buChar char="▪"/>
              <a:tabLst>
                <a:tab pos="241300" algn="l"/>
                <a:tab pos="685800" algn="l"/>
                <a:tab pos="1143000" algn="l"/>
                <a:tab pos="1587500" algn="l"/>
                <a:tab pos="2032000" algn="l"/>
                <a:tab pos="2489200" algn="l"/>
                <a:tab pos="2933700" algn="l"/>
                <a:tab pos="3390900" algn="l"/>
                <a:tab pos="3835400" algn="l"/>
                <a:tab pos="4279900" algn="l"/>
                <a:tab pos="4737100" algn="l"/>
                <a:tab pos="5181600" algn="l"/>
                <a:tab pos="5626100" algn="l"/>
                <a:tab pos="6083300" algn="l"/>
                <a:tab pos="6527800" algn="l"/>
                <a:tab pos="6985000" algn="l"/>
                <a:tab pos="7429500" algn="l"/>
                <a:tab pos="7874000" algn="l"/>
                <a:tab pos="8331200" algn="l"/>
                <a:tab pos="8775700" algn="l"/>
                <a:tab pos="9220200" algn="l"/>
              </a:tabLst>
              <a:defRPr sz="2400" b="1">
                <a:solidFill>
                  <a:srgbClr val="706059"/>
                </a:solidFill>
              </a:defRPr>
            </a:pPr>
            <a:r>
              <a:t>Un collège-lycée (annexe pédagogique) dans chaque clinique de la fondation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153985" lvl="1" indent="-60321" algn="just">
              <a:lnSpc>
                <a:spcPct val="90000"/>
              </a:lnSpc>
              <a:spcBef>
                <a:spcPts val="600"/>
              </a:spcBef>
              <a:tabLst>
                <a:tab pos="241300" algn="l"/>
                <a:tab pos="685800" algn="l"/>
                <a:tab pos="1143000" algn="l"/>
                <a:tab pos="1587500" algn="l"/>
                <a:tab pos="2032000" algn="l"/>
                <a:tab pos="2489200" algn="l"/>
                <a:tab pos="2933700" algn="l"/>
                <a:tab pos="3390900" algn="l"/>
                <a:tab pos="3835400" algn="l"/>
                <a:tab pos="4279900" algn="l"/>
                <a:tab pos="4737100" algn="l"/>
                <a:tab pos="5181600" algn="l"/>
                <a:tab pos="5626100" algn="l"/>
                <a:tab pos="6083300" algn="l"/>
                <a:tab pos="6527800" algn="l"/>
                <a:tab pos="6985000" algn="l"/>
                <a:tab pos="7429500" algn="l"/>
                <a:tab pos="7874000" algn="l"/>
                <a:tab pos="8331200" algn="l"/>
                <a:tab pos="8775700" algn="l"/>
                <a:tab pos="9220200" algn="l"/>
              </a:tabLst>
              <a:defRPr sz="2400">
                <a:solidFill>
                  <a:srgbClr val="706059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247650" lvl="1" indent="-247650">
              <a:lnSpc>
                <a:spcPct val="90000"/>
              </a:lnSpc>
              <a:spcBef>
                <a:spcPts val="600"/>
              </a:spcBef>
              <a:buClr>
                <a:srgbClr val="6AACDA"/>
              </a:buClr>
              <a:buSzPct val="100000"/>
              <a:buChar char="▪"/>
              <a:tabLst>
                <a:tab pos="241300" algn="l"/>
                <a:tab pos="685800" algn="l"/>
                <a:tab pos="1143000" algn="l"/>
                <a:tab pos="1587500" algn="l"/>
                <a:tab pos="2032000" algn="l"/>
                <a:tab pos="2489200" algn="l"/>
                <a:tab pos="2933700" algn="l"/>
                <a:tab pos="3390900" algn="l"/>
                <a:tab pos="3835400" algn="l"/>
                <a:tab pos="4279900" algn="l"/>
                <a:tab pos="4737100" algn="l"/>
                <a:tab pos="5181600" algn="l"/>
                <a:tab pos="5626100" algn="l"/>
                <a:tab pos="6083300" algn="l"/>
                <a:tab pos="6527800" algn="l"/>
                <a:tab pos="6985000" algn="l"/>
                <a:tab pos="7429500" algn="l"/>
                <a:tab pos="7874000" algn="l"/>
                <a:tab pos="8331200" algn="l"/>
                <a:tab pos="8775700" algn="l"/>
                <a:tab pos="9220200" algn="l"/>
              </a:tabLst>
              <a:defRPr sz="2400" b="1">
                <a:solidFill>
                  <a:srgbClr val="706059"/>
                </a:solidFill>
              </a:defRPr>
            </a:pPr>
            <a:r>
              <a:t>320 ETP </a:t>
            </a:r>
            <a:r>
              <a:rPr b="0"/>
              <a:t>mis à disposition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247650" lvl="1" indent="-247650">
              <a:lnSpc>
                <a:spcPct val="90000"/>
              </a:lnSpc>
              <a:spcBef>
                <a:spcPts val="500"/>
              </a:spcBef>
              <a:buClr>
                <a:srgbClr val="6AACDA"/>
              </a:buClr>
              <a:buSzPct val="100000"/>
              <a:buFont typeface="Arial"/>
              <a:buChar char="–"/>
              <a:tabLst>
                <a:tab pos="241300" algn="l"/>
                <a:tab pos="685800" algn="l"/>
                <a:tab pos="1143000" algn="l"/>
                <a:tab pos="1587500" algn="l"/>
                <a:tab pos="2032000" algn="l"/>
                <a:tab pos="2489200" algn="l"/>
                <a:tab pos="2933700" algn="l"/>
                <a:tab pos="3390900" algn="l"/>
                <a:tab pos="3835400" algn="l"/>
                <a:tab pos="4279900" algn="l"/>
                <a:tab pos="4737100" algn="l"/>
                <a:tab pos="5181600" algn="l"/>
                <a:tab pos="5626100" algn="l"/>
                <a:tab pos="6083300" algn="l"/>
                <a:tab pos="6527800" algn="l"/>
                <a:tab pos="6985000" algn="l"/>
                <a:tab pos="7429500" algn="l"/>
                <a:tab pos="7874000" algn="l"/>
                <a:tab pos="8331200" algn="l"/>
                <a:tab pos="8775700" algn="l"/>
                <a:tab pos="9220200" algn="l"/>
              </a:tabLst>
              <a:defRPr sz="2000" b="1">
                <a:solidFill>
                  <a:srgbClr val="7AC5C4"/>
                </a:solidFill>
              </a:defRPr>
            </a:pPr>
            <a:r>
              <a:t> Un Directeur national des études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247650" lvl="1" indent="-247650">
              <a:lnSpc>
                <a:spcPct val="90000"/>
              </a:lnSpc>
              <a:spcBef>
                <a:spcPts val="500"/>
              </a:spcBef>
              <a:buClr>
                <a:srgbClr val="6AACDA"/>
              </a:buClr>
              <a:buSzPct val="100000"/>
              <a:buFont typeface="Arial"/>
              <a:buChar char="–"/>
              <a:tabLst>
                <a:tab pos="241300" algn="l"/>
                <a:tab pos="685800" algn="l"/>
                <a:tab pos="1143000" algn="l"/>
                <a:tab pos="1587500" algn="l"/>
                <a:tab pos="2032000" algn="l"/>
                <a:tab pos="2489200" algn="l"/>
                <a:tab pos="2933700" algn="l"/>
                <a:tab pos="3390900" algn="l"/>
                <a:tab pos="3835400" algn="l"/>
                <a:tab pos="4279900" algn="l"/>
                <a:tab pos="4737100" algn="l"/>
                <a:tab pos="5181600" algn="l"/>
                <a:tab pos="5626100" algn="l"/>
                <a:tab pos="6083300" algn="l"/>
                <a:tab pos="6527800" algn="l"/>
                <a:tab pos="6985000" algn="l"/>
                <a:tab pos="7429500" algn="l"/>
                <a:tab pos="7874000" algn="l"/>
                <a:tab pos="8331200" algn="l"/>
                <a:tab pos="8775700" algn="l"/>
                <a:tab pos="9220200" algn="l"/>
              </a:tabLst>
              <a:defRPr sz="2000" b="1">
                <a:solidFill>
                  <a:srgbClr val="7AC5C4"/>
                </a:solidFill>
              </a:defRPr>
            </a:pPr>
            <a:r>
              <a:t> 12 Directeurs des études – Proviseurs adjoints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247650" lvl="1" indent="-247650">
              <a:lnSpc>
                <a:spcPct val="90000"/>
              </a:lnSpc>
              <a:spcBef>
                <a:spcPts val="500"/>
              </a:spcBef>
              <a:buClr>
                <a:srgbClr val="6AACDA"/>
              </a:buClr>
              <a:buSzPct val="100000"/>
              <a:buFont typeface="Arial"/>
              <a:buChar char="–"/>
              <a:tabLst>
                <a:tab pos="241300" algn="l"/>
                <a:tab pos="685800" algn="l"/>
                <a:tab pos="1143000" algn="l"/>
                <a:tab pos="1587500" algn="l"/>
                <a:tab pos="2032000" algn="l"/>
                <a:tab pos="2489200" algn="l"/>
                <a:tab pos="2933700" algn="l"/>
                <a:tab pos="3390900" algn="l"/>
                <a:tab pos="3835400" algn="l"/>
                <a:tab pos="4279900" algn="l"/>
                <a:tab pos="4737100" algn="l"/>
                <a:tab pos="5181600" algn="l"/>
                <a:tab pos="5626100" algn="l"/>
                <a:tab pos="6083300" algn="l"/>
                <a:tab pos="6527800" algn="l"/>
                <a:tab pos="6985000" algn="l"/>
                <a:tab pos="7429500" algn="l"/>
                <a:tab pos="7874000" algn="l"/>
                <a:tab pos="8331200" algn="l"/>
                <a:tab pos="8775700" algn="l"/>
                <a:tab pos="9220200" algn="l"/>
              </a:tabLst>
              <a:defRPr sz="2000" b="1">
                <a:solidFill>
                  <a:srgbClr val="7AC5C4"/>
                </a:solidFill>
              </a:defRPr>
            </a:pPr>
            <a:r>
              <a:t> Des CPE en fonction des établissements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247650" lvl="1" indent="-247650">
              <a:lnSpc>
                <a:spcPct val="90000"/>
              </a:lnSpc>
              <a:spcBef>
                <a:spcPts val="500"/>
              </a:spcBef>
              <a:buClr>
                <a:srgbClr val="6AACDA"/>
              </a:buClr>
              <a:buSzPct val="100000"/>
              <a:buFont typeface="Arial"/>
              <a:buChar char="–"/>
              <a:tabLst>
                <a:tab pos="241300" algn="l"/>
                <a:tab pos="685800" algn="l"/>
                <a:tab pos="1143000" algn="l"/>
                <a:tab pos="1587500" algn="l"/>
                <a:tab pos="2032000" algn="l"/>
                <a:tab pos="2489200" algn="l"/>
                <a:tab pos="2933700" algn="l"/>
                <a:tab pos="3390900" algn="l"/>
                <a:tab pos="3835400" algn="l"/>
                <a:tab pos="4279900" algn="l"/>
                <a:tab pos="4737100" algn="l"/>
                <a:tab pos="5181600" algn="l"/>
                <a:tab pos="5626100" algn="l"/>
                <a:tab pos="6083300" algn="l"/>
                <a:tab pos="6527800" algn="l"/>
                <a:tab pos="6985000" algn="l"/>
                <a:tab pos="7429500" algn="l"/>
                <a:tab pos="7874000" algn="l"/>
                <a:tab pos="8331200" algn="l"/>
                <a:tab pos="8775700" algn="l"/>
                <a:tab pos="9220200" algn="l"/>
              </a:tabLst>
              <a:defRPr sz="2000" b="1">
                <a:solidFill>
                  <a:srgbClr val="7AC5C4"/>
                </a:solidFill>
              </a:defRPr>
            </a:pPr>
            <a:r>
              <a:t> Des équipes d’enseignants recrutés sur profil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153985" lvl="1" indent="-60321">
              <a:lnSpc>
                <a:spcPct val="90000"/>
              </a:lnSpc>
              <a:spcBef>
                <a:spcPts val="600"/>
              </a:spcBef>
              <a:tabLst>
                <a:tab pos="241300" algn="l"/>
                <a:tab pos="685800" algn="l"/>
                <a:tab pos="1143000" algn="l"/>
                <a:tab pos="1587500" algn="l"/>
                <a:tab pos="2032000" algn="l"/>
                <a:tab pos="2489200" algn="l"/>
                <a:tab pos="2933700" algn="l"/>
                <a:tab pos="3390900" algn="l"/>
                <a:tab pos="3835400" algn="l"/>
                <a:tab pos="4279900" algn="l"/>
                <a:tab pos="4737100" algn="l"/>
                <a:tab pos="5181600" algn="l"/>
                <a:tab pos="5626100" algn="l"/>
                <a:tab pos="6083300" algn="l"/>
                <a:tab pos="6527800" algn="l"/>
                <a:tab pos="6985000" algn="l"/>
                <a:tab pos="7429500" algn="l"/>
                <a:tab pos="7874000" algn="l"/>
                <a:tab pos="8331200" algn="l"/>
                <a:tab pos="8775700" algn="l"/>
                <a:tab pos="9220200" algn="l"/>
              </a:tabLst>
              <a:defRPr sz="2400">
                <a:solidFill>
                  <a:srgbClr val="706059"/>
                </a:solidFill>
                <a:latin typeface="Constantia"/>
                <a:ea typeface="Constantia"/>
                <a:cs typeface="Constantia"/>
                <a:sym typeface="Constantia"/>
              </a:defRPr>
            </a:pPr>
            <a:endParaRPr>
              <a:latin typeface="Constantia"/>
              <a:ea typeface="Constantia"/>
              <a:cs typeface="Constantia"/>
              <a:sym typeface="Constantia"/>
            </a:endParaRPr>
          </a:p>
          <a:p>
            <a:pPr marL="247650" lvl="1" indent="-247650">
              <a:lnSpc>
                <a:spcPct val="90000"/>
              </a:lnSpc>
              <a:spcBef>
                <a:spcPts val="600"/>
              </a:spcBef>
              <a:buClr>
                <a:srgbClr val="6AACDA"/>
              </a:buClr>
              <a:buSzPct val="100000"/>
              <a:buChar char="▪"/>
              <a:tabLst>
                <a:tab pos="241300" algn="l"/>
                <a:tab pos="685800" algn="l"/>
                <a:tab pos="1143000" algn="l"/>
                <a:tab pos="1587500" algn="l"/>
                <a:tab pos="2032000" algn="l"/>
                <a:tab pos="2489200" algn="l"/>
                <a:tab pos="2933700" algn="l"/>
                <a:tab pos="3390900" algn="l"/>
                <a:tab pos="3835400" algn="l"/>
                <a:tab pos="4279900" algn="l"/>
                <a:tab pos="4737100" algn="l"/>
                <a:tab pos="5181600" algn="l"/>
                <a:tab pos="5626100" algn="l"/>
                <a:tab pos="6083300" algn="l"/>
                <a:tab pos="6527800" algn="l"/>
                <a:tab pos="6985000" algn="l"/>
                <a:tab pos="7429500" algn="l"/>
                <a:tab pos="7874000" algn="l"/>
                <a:tab pos="8331200" algn="l"/>
                <a:tab pos="8775700" algn="l"/>
                <a:tab pos="9220200" algn="l"/>
              </a:tabLst>
              <a:defRPr sz="2400" b="1">
                <a:solidFill>
                  <a:srgbClr val="706059"/>
                </a:solidFill>
              </a:defRPr>
            </a:pPr>
            <a:r>
              <a:t>Un conventionnement de la FSEF avec le Ministère de l’Education Nationale </a:t>
            </a:r>
            <a:r>
              <a:rPr b="0"/>
              <a:t>afin de proposer une prise en charge pédagogique adaptée en lien avec les soins</a:t>
            </a:r>
            <a:endParaRPr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1"/>
          <p:cNvSpPr txBox="1">
            <a:spLocks noGrp="1"/>
          </p:cNvSpPr>
          <p:nvPr>
            <p:ph type="title"/>
          </p:nvPr>
        </p:nvSpPr>
        <p:spPr>
          <a:xfrm>
            <a:off x="1981200" y="654773"/>
            <a:ext cx="8140700" cy="1436689"/>
          </a:xfrm>
          <a:prstGeom prst="rect">
            <a:avLst/>
          </a:prstGeom>
        </p:spPr>
        <p:txBody>
          <a:bodyPr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1pPr>
          </a:lstStyle>
          <a:p>
            <a:r>
              <a:t>Clinique FSEF Paris 16</a:t>
            </a:r>
          </a:p>
        </p:txBody>
      </p:sp>
      <p:sp>
        <p:nvSpPr>
          <p:cNvPr id="290" name="Rectangle 2"/>
          <p:cNvSpPr txBox="1">
            <a:spLocks noGrp="1"/>
          </p:cNvSpPr>
          <p:nvPr>
            <p:ph type="body" sz="half" idx="1"/>
          </p:nvPr>
        </p:nvSpPr>
        <p:spPr>
          <a:xfrm>
            <a:off x="1981200" y="3182073"/>
            <a:ext cx="8140700" cy="2146387"/>
          </a:xfrm>
          <a:prstGeom prst="rect">
            <a:avLst/>
          </a:prstGeom>
        </p:spPr>
        <p:txBody>
          <a:bodyPr/>
          <a:lstStyle/>
          <a:p>
            <a:pPr marL="549275" indent="-549275">
              <a:buSzPct val="45000"/>
              <a:buFontTx/>
              <a:buChar char="●"/>
              <a:tabLst>
                <a:tab pos="546100" algn="l"/>
                <a:tab pos="647700" algn="l"/>
                <a:tab pos="1092200" algn="l"/>
                <a:tab pos="1549400" algn="l"/>
                <a:tab pos="1993900" algn="l"/>
                <a:tab pos="2451100" algn="l"/>
                <a:tab pos="2895600" algn="l"/>
                <a:tab pos="3340100" algn="l"/>
                <a:tab pos="3797300" algn="l"/>
                <a:tab pos="4241800" algn="l"/>
                <a:tab pos="4686300" algn="l"/>
                <a:tab pos="5143500" algn="l"/>
                <a:tab pos="5588000" algn="l"/>
                <a:tab pos="6045200" algn="l"/>
                <a:tab pos="6489700" algn="l"/>
                <a:tab pos="6934200" algn="l"/>
                <a:tab pos="7391400" algn="l"/>
                <a:tab pos="7835900" algn="l"/>
                <a:tab pos="8280400" algn="l"/>
                <a:tab pos="8737600" algn="l"/>
                <a:tab pos="9182100" algn="l"/>
              </a:tabLst>
            </a:pPr>
            <a:r>
              <a:t>229 lits et places</a:t>
            </a:r>
          </a:p>
          <a:p>
            <a:pPr marL="549275" indent="-549275">
              <a:buSzPct val="45000"/>
              <a:buFontTx/>
              <a:buChar char="●"/>
              <a:tabLst>
                <a:tab pos="546100" algn="l"/>
                <a:tab pos="647700" algn="l"/>
                <a:tab pos="1092200" algn="l"/>
                <a:tab pos="1549400" algn="l"/>
                <a:tab pos="1993900" algn="l"/>
                <a:tab pos="2451100" algn="l"/>
                <a:tab pos="2895600" algn="l"/>
                <a:tab pos="3340100" algn="l"/>
                <a:tab pos="3797300" algn="l"/>
                <a:tab pos="4241800" algn="l"/>
                <a:tab pos="4686300" algn="l"/>
                <a:tab pos="5143500" algn="l"/>
                <a:tab pos="5588000" algn="l"/>
                <a:tab pos="6045200" algn="l"/>
                <a:tab pos="6489700" algn="l"/>
                <a:tab pos="6934200" algn="l"/>
                <a:tab pos="7391400" algn="l"/>
                <a:tab pos="7835900" algn="l"/>
                <a:tab pos="8280400" algn="l"/>
                <a:tab pos="8737600" algn="l"/>
                <a:tab pos="9182100" algn="l"/>
              </a:tabLst>
            </a:pPr>
            <a:r>
              <a:t>5 services « ado/AJA »:onco-hématologie, MPR, Unité Michel-Ange, Unité Bleu Virgule, médecine interne pour adolescents</a:t>
            </a:r>
          </a:p>
          <a:p>
            <a:pPr marL="549275" indent="-549275">
              <a:buSzPct val="45000"/>
              <a:buFontTx/>
              <a:buChar char="●"/>
              <a:tabLst>
                <a:tab pos="546100" algn="l"/>
                <a:tab pos="647700" algn="l"/>
                <a:tab pos="1092200" algn="l"/>
                <a:tab pos="1549400" algn="l"/>
                <a:tab pos="1993900" algn="l"/>
                <a:tab pos="2451100" algn="l"/>
                <a:tab pos="2895600" algn="l"/>
                <a:tab pos="3340100" algn="l"/>
                <a:tab pos="3797300" algn="l"/>
                <a:tab pos="4241800" algn="l"/>
                <a:tab pos="4686300" algn="l"/>
                <a:tab pos="5143500" algn="l"/>
                <a:tab pos="5588000" algn="l"/>
                <a:tab pos="6045200" algn="l"/>
                <a:tab pos="6489700" algn="l"/>
                <a:tab pos="6934200" algn="l"/>
                <a:tab pos="7391400" algn="l"/>
                <a:tab pos="7835900" algn="l"/>
                <a:tab pos="8280400" algn="l"/>
                <a:tab pos="8737600" algn="l"/>
                <a:tab pos="9182100" algn="l"/>
              </a:tabLst>
            </a:pPr>
            <a:r>
              <a:t>3 services « adultes »: pneumologie, néphrologie, hémodialyse</a:t>
            </a:r>
          </a:p>
          <a:p>
            <a:pPr marL="549275" indent="-549275">
              <a:buSzPct val="45000"/>
              <a:buFontTx/>
              <a:buChar char="●"/>
              <a:tabLst>
                <a:tab pos="546100" algn="l"/>
                <a:tab pos="647700" algn="l"/>
                <a:tab pos="1092200" algn="l"/>
                <a:tab pos="1549400" algn="l"/>
                <a:tab pos="1993900" algn="l"/>
                <a:tab pos="2451100" algn="l"/>
                <a:tab pos="2895600" algn="l"/>
                <a:tab pos="3340100" algn="l"/>
                <a:tab pos="3797300" algn="l"/>
                <a:tab pos="4241800" algn="l"/>
                <a:tab pos="4686300" algn="l"/>
                <a:tab pos="5143500" algn="l"/>
                <a:tab pos="5588000" algn="l"/>
                <a:tab pos="6045200" algn="l"/>
                <a:tab pos="6489700" algn="l"/>
                <a:tab pos="6934200" algn="l"/>
                <a:tab pos="7391400" algn="l"/>
                <a:tab pos="7835900" algn="l"/>
                <a:tab pos="8280400" algn="l"/>
                <a:tab pos="8737600" algn="l"/>
                <a:tab pos="9182100" algn="l"/>
              </a:tabLst>
            </a:pPr>
            <a:r>
              <a:t>Annexe pédagogique du collège/lycée Jean-Baptiste Say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 1"/>
          <p:cNvSpPr txBox="1">
            <a:spLocks noGrp="1"/>
          </p:cNvSpPr>
          <p:nvPr>
            <p:ph type="title"/>
          </p:nvPr>
        </p:nvSpPr>
        <p:spPr>
          <a:xfrm>
            <a:off x="1981200" y="575107"/>
            <a:ext cx="8140700" cy="1520828"/>
          </a:xfrm>
          <a:prstGeom prst="rect">
            <a:avLst/>
          </a:prstGeom>
        </p:spPr>
        <p:txBody>
          <a:bodyPr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1pPr>
          </a:lstStyle>
          <a:p>
            <a:r>
              <a:t>Service de médecine interne pour adolescents</a:t>
            </a:r>
          </a:p>
        </p:txBody>
      </p:sp>
      <p:sp>
        <p:nvSpPr>
          <p:cNvPr id="293" name="Rectangle 2"/>
          <p:cNvSpPr txBox="1">
            <a:spLocks noGrp="1"/>
          </p:cNvSpPr>
          <p:nvPr>
            <p:ph type="body" sz="half" idx="1"/>
          </p:nvPr>
        </p:nvSpPr>
        <p:spPr>
          <a:xfrm>
            <a:off x="1981200" y="3031780"/>
            <a:ext cx="8140700" cy="2845321"/>
          </a:xfrm>
          <a:prstGeom prst="rect">
            <a:avLst/>
          </a:prstGeom>
        </p:spPr>
        <p:txBody>
          <a:bodyPr/>
          <a:lstStyle/>
          <a:p>
            <a:pPr marL="549275" indent="-549275">
              <a:buSzPct val="45000"/>
              <a:buFontTx/>
              <a:buChar char="●"/>
              <a:tabLst>
                <a:tab pos="546100" algn="l"/>
                <a:tab pos="647700" algn="l"/>
                <a:tab pos="1092200" algn="l"/>
                <a:tab pos="1549400" algn="l"/>
                <a:tab pos="1993900" algn="l"/>
                <a:tab pos="2451100" algn="l"/>
                <a:tab pos="2895600" algn="l"/>
                <a:tab pos="3340100" algn="l"/>
                <a:tab pos="3797300" algn="l"/>
                <a:tab pos="4241800" algn="l"/>
                <a:tab pos="4686300" algn="l"/>
                <a:tab pos="5143500" algn="l"/>
                <a:tab pos="5588000" algn="l"/>
                <a:tab pos="6045200" algn="l"/>
                <a:tab pos="6489700" algn="l"/>
                <a:tab pos="6934200" algn="l"/>
                <a:tab pos="7391400" algn="l"/>
                <a:tab pos="7835900" algn="l"/>
                <a:tab pos="8280400" algn="l"/>
                <a:tab pos="8737600" algn="l"/>
                <a:tab pos="9182100" algn="l"/>
              </a:tabLst>
            </a:pPr>
            <a:r>
              <a:t>30 lits et 4 places d'hôpital de jour</a:t>
            </a:r>
          </a:p>
          <a:p>
            <a:pPr marL="549275" indent="-549275">
              <a:buSzPct val="45000"/>
              <a:buFontTx/>
              <a:buChar char="●"/>
              <a:tabLst>
                <a:tab pos="546100" algn="l"/>
                <a:tab pos="647700" algn="l"/>
                <a:tab pos="1092200" algn="l"/>
                <a:tab pos="1549400" algn="l"/>
                <a:tab pos="1993900" algn="l"/>
                <a:tab pos="2451100" algn="l"/>
                <a:tab pos="2895600" algn="l"/>
                <a:tab pos="3340100" algn="l"/>
                <a:tab pos="3797300" algn="l"/>
                <a:tab pos="4241800" algn="l"/>
                <a:tab pos="4686300" algn="l"/>
                <a:tab pos="5143500" algn="l"/>
                <a:tab pos="5588000" algn="l"/>
                <a:tab pos="6045200" algn="l"/>
                <a:tab pos="6489700" algn="l"/>
                <a:tab pos="6934200" algn="l"/>
                <a:tab pos="7391400" algn="l"/>
                <a:tab pos="7835900" algn="l"/>
                <a:tab pos="8280400" algn="l"/>
                <a:tab pos="8737600" algn="l"/>
                <a:tab pos="9182100" algn="l"/>
              </a:tabLst>
            </a:pPr>
            <a:r>
              <a:t>Pathologie de la médecine interne</a:t>
            </a:r>
          </a:p>
          <a:p>
            <a:pPr marL="549275" indent="-549275">
              <a:buSzPct val="45000"/>
              <a:buFontTx/>
              <a:buChar char="●"/>
              <a:tabLst>
                <a:tab pos="546100" algn="l"/>
                <a:tab pos="647700" algn="l"/>
                <a:tab pos="1092200" algn="l"/>
                <a:tab pos="1549400" algn="l"/>
                <a:tab pos="1993900" algn="l"/>
                <a:tab pos="2451100" algn="l"/>
                <a:tab pos="2895600" algn="l"/>
                <a:tab pos="3340100" algn="l"/>
                <a:tab pos="3797300" algn="l"/>
                <a:tab pos="4241800" algn="l"/>
                <a:tab pos="4686300" algn="l"/>
                <a:tab pos="5143500" algn="l"/>
                <a:tab pos="5588000" algn="l"/>
                <a:tab pos="6045200" algn="l"/>
                <a:tab pos="6489700" algn="l"/>
                <a:tab pos="6934200" algn="l"/>
                <a:tab pos="7391400" algn="l"/>
                <a:tab pos="7835900" algn="l"/>
                <a:tab pos="8280400" algn="l"/>
                <a:tab pos="8737600" algn="l"/>
                <a:tab pos="9182100" algn="l"/>
              </a:tabLst>
            </a:pPr>
            <a:r>
              <a:t>Douleurs chroniques</a:t>
            </a:r>
          </a:p>
          <a:p>
            <a:pPr marL="549275" indent="-549275">
              <a:buSzPct val="45000"/>
              <a:buFontTx/>
              <a:buChar char="●"/>
              <a:tabLst>
                <a:tab pos="546100" algn="l"/>
                <a:tab pos="647700" algn="l"/>
                <a:tab pos="1092200" algn="l"/>
                <a:tab pos="1549400" algn="l"/>
                <a:tab pos="1993900" algn="l"/>
                <a:tab pos="2451100" algn="l"/>
                <a:tab pos="2895600" algn="l"/>
                <a:tab pos="3340100" algn="l"/>
                <a:tab pos="3797300" algn="l"/>
                <a:tab pos="4241800" algn="l"/>
                <a:tab pos="4686300" algn="l"/>
                <a:tab pos="5143500" algn="l"/>
                <a:tab pos="5588000" algn="l"/>
                <a:tab pos="6045200" algn="l"/>
                <a:tab pos="6489700" algn="l"/>
                <a:tab pos="6934200" algn="l"/>
                <a:tab pos="7391400" algn="l"/>
                <a:tab pos="7835900" algn="l"/>
                <a:tab pos="8280400" algn="l"/>
                <a:tab pos="8737600" algn="l"/>
                <a:tab pos="9182100" algn="l"/>
              </a:tabLst>
            </a:pPr>
            <a:r>
              <a:t>Obésité</a:t>
            </a:r>
          </a:p>
          <a:p>
            <a:pPr marL="527050" indent="-515937">
              <a:buSzTx/>
              <a:buNone/>
              <a:tabLst>
                <a:tab pos="546100" algn="l"/>
                <a:tab pos="647700" algn="l"/>
                <a:tab pos="1092200" algn="l"/>
                <a:tab pos="1549400" algn="l"/>
                <a:tab pos="1993900" algn="l"/>
                <a:tab pos="2451100" algn="l"/>
                <a:tab pos="2895600" algn="l"/>
                <a:tab pos="3340100" algn="l"/>
                <a:tab pos="3797300" algn="l"/>
                <a:tab pos="4241800" algn="l"/>
                <a:tab pos="4686300" algn="l"/>
                <a:tab pos="5143500" algn="l"/>
                <a:tab pos="5588000" algn="l"/>
                <a:tab pos="6045200" algn="l"/>
                <a:tab pos="6489700" algn="l"/>
                <a:tab pos="6934200" algn="l"/>
                <a:tab pos="7391400" algn="l"/>
                <a:tab pos="7835900" algn="l"/>
                <a:tab pos="8280400" algn="l"/>
                <a:tab pos="8737600" algn="l"/>
                <a:tab pos="9182100" algn="l"/>
              </a:tabLst>
            </a:pPr>
            <a:r>
              <a:t>Pas de prise en charge à l'année scolaire</a:t>
            </a:r>
          </a:p>
          <a:p>
            <a:pPr marL="527050" indent="-515937">
              <a:buSzTx/>
              <a:buNone/>
              <a:tabLst>
                <a:tab pos="546100" algn="l"/>
                <a:tab pos="647700" algn="l"/>
                <a:tab pos="1092200" algn="l"/>
                <a:tab pos="1549400" algn="l"/>
                <a:tab pos="1993900" algn="l"/>
                <a:tab pos="2451100" algn="l"/>
                <a:tab pos="2895600" algn="l"/>
                <a:tab pos="3340100" algn="l"/>
                <a:tab pos="3797300" algn="l"/>
                <a:tab pos="4241800" algn="l"/>
                <a:tab pos="4686300" algn="l"/>
                <a:tab pos="5143500" algn="l"/>
                <a:tab pos="5588000" algn="l"/>
                <a:tab pos="6045200" algn="l"/>
                <a:tab pos="6489700" algn="l"/>
                <a:tab pos="6934200" algn="l"/>
                <a:tab pos="7391400" algn="l"/>
                <a:tab pos="7835900" algn="l"/>
                <a:tab pos="8280400" algn="l"/>
                <a:tab pos="8737600" algn="l"/>
                <a:tab pos="9182100" algn="l"/>
              </a:tabLst>
            </a:pPr>
            <a:r>
              <a:t>Pas un « internat médicalisé »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Rectangle 1"/>
          <p:cNvSpPr txBox="1">
            <a:spLocks noGrp="1"/>
          </p:cNvSpPr>
          <p:nvPr>
            <p:ph type="title"/>
          </p:nvPr>
        </p:nvSpPr>
        <p:spPr>
          <a:xfrm>
            <a:off x="1955800" y="936625"/>
            <a:ext cx="8221665" cy="703266"/>
          </a:xfrm>
          <a:prstGeom prst="rect">
            <a:avLst/>
          </a:prstGeom>
        </p:spPr>
        <p:txBody>
          <a:bodyPr lIns="46798" tIns="46798" rIns="46798" bIns="46798"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1pPr>
          </a:lstStyle>
          <a:p>
            <a:r>
              <a:t>Qui sont ces patients ?</a:t>
            </a:r>
          </a:p>
        </p:txBody>
      </p:sp>
      <p:sp>
        <p:nvSpPr>
          <p:cNvPr id="296" name="Rectangle 2"/>
          <p:cNvSpPr txBox="1">
            <a:spLocks noGrp="1"/>
          </p:cNvSpPr>
          <p:nvPr>
            <p:ph type="body" idx="4294967295"/>
          </p:nvPr>
        </p:nvSpPr>
        <p:spPr>
          <a:xfrm>
            <a:off x="1955800" y="2284558"/>
            <a:ext cx="8221665" cy="4291013"/>
          </a:xfrm>
          <a:prstGeom prst="rect">
            <a:avLst/>
          </a:prstGeom>
        </p:spPr>
        <p:txBody>
          <a:bodyPr lIns="0" tIns="0" rIns="0" bIns="0" anchor="ctr"/>
          <a:lstStyle/>
          <a:p>
            <a:pPr marL="534987" indent="-465137">
              <a:buSzPct val="45000"/>
              <a:buFontTx/>
              <a:buChar char="●"/>
              <a:tabLst>
                <a:tab pos="533400" algn="l"/>
                <a:tab pos="635000" algn="l"/>
                <a:tab pos="1079500" algn="l"/>
                <a:tab pos="1536700" algn="l"/>
                <a:tab pos="1981200" algn="l"/>
                <a:tab pos="2425700" algn="l"/>
                <a:tab pos="2882900" algn="l"/>
                <a:tab pos="3327400" algn="l"/>
                <a:tab pos="3784600" algn="l"/>
                <a:tab pos="4229100" algn="l"/>
                <a:tab pos="4673600" algn="l"/>
                <a:tab pos="5130800" algn="l"/>
                <a:tab pos="5575300" algn="l"/>
                <a:tab pos="6019800" algn="l"/>
                <a:tab pos="6477000" algn="l"/>
                <a:tab pos="6921500" algn="l"/>
                <a:tab pos="7378700" algn="l"/>
                <a:tab pos="7823200" algn="l"/>
                <a:tab pos="8267700" algn="l"/>
                <a:tab pos="8724900" algn="l"/>
                <a:tab pos="9169400" algn="l"/>
              </a:tabLst>
            </a:pPr>
            <a:r>
              <a:t> Adolescents âgés de 11 à 18 ans </a:t>
            </a:r>
            <a:r>
              <a:rPr sz="1900"/>
              <a:t>adressés par des médecins hospitaliers </a:t>
            </a:r>
          </a:p>
          <a:p>
            <a:pPr marL="534987" indent="-465137">
              <a:buSzPct val="45000"/>
              <a:buFontTx/>
              <a:buChar char="●"/>
              <a:tabLst>
                <a:tab pos="533400" algn="l"/>
                <a:tab pos="635000" algn="l"/>
                <a:tab pos="1079500" algn="l"/>
                <a:tab pos="1536700" algn="l"/>
                <a:tab pos="1981200" algn="l"/>
                <a:tab pos="2425700" algn="l"/>
                <a:tab pos="2882900" algn="l"/>
                <a:tab pos="3327400" algn="l"/>
                <a:tab pos="3784600" algn="l"/>
                <a:tab pos="4229100" algn="l"/>
                <a:tab pos="4673600" algn="l"/>
                <a:tab pos="5130800" algn="l"/>
                <a:tab pos="5575300" algn="l"/>
                <a:tab pos="6019800" algn="l"/>
                <a:tab pos="6477000" algn="l"/>
                <a:tab pos="6921500" algn="l"/>
                <a:tab pos="7378700" algn="l"/>
                <a:tab pos="7823200" algn="l"/>
                <a:tab pos="8267700" algn="l"/>
                <a:tab pos="8724900" algn="l"/>
                <a:tab pos="9169400" algn="l"/>
              </a:tabLst>
              <a:defRPr sz="1900"/>
            </a:pPr>
            <a:r>
              <a:t>Durée moyenne de séjour: 3 mois</a:t>
            </a:r>
          </a:p>
          <a:p>
            <a:pPr marL="534987" indent="-465137">
              <a:buSzPct val="45000"/>
              <a:buFontTx/>
              <a:buChar char="●"/>
              <a:tabLst>
                <a:tab pos="533400" algn="l"/>
                <a:tab pos="635000" algn="l"/>
                <a:tab pos="1079500" algn="l"/>
                <a:tab pos="1536700" algn="l"/>
                <a:tab pos="1981200" algn="l"/>
                <a:tab pos="2425700" algn="l"/>
                <a:tab pos="2882900" algn="l"/>
                <a:tab pos="3327400" algn="l"/>
                <a:tab pos="3784600" algn="l"/>
                <a:tab pos="4229100" algn="l"/>
                <a:tab pos="4673600" algn="l"/>
                <a:tab pos="5130800" algn="l"/>
                <a:tab pos="5575300" algn="l"/>
                <a:tab pos="6019800" algn="l"/>
                <a:tab pos="6477000" algn="l"/>
                <a:tab pos="6921500" algn="l"/>
                <a:tab pos="7378700" algn="l"/>
                <a:tab pos="7823200" algn="l"/>
                <a:tab pos="8267700" algn="l"/>
                <a:tab pos="8724900" algn="l"/>
                <a:tab pos="9169400" algn="l"/>
              </a:tabLst>
              <a:defRPr sz="1900"/>
            </a:pPr>
            <a:r>
              <a:t>Scolarité: 6ème à la Terminale</a:t>
            </a:r>
          </a:p>
          <a:p>
            <a:pPr marL="534987" indent="-465137">
              <a:buSzPct val="45000"/>
              <a:buFontTx/>
              <a:buChar char="●"/>
              <a:tabLst>
                <a:tab pos="533400" algn="l"/>
                <a:tab pos="635000" algn="l"/>
                <a:tab pos="1079500" algn="l"/>
                <a:tab pos="1536700" algn="l"/>
                <a:tab pos="1981200" algn="l"/>
                <a:tab pos="2425700" algn="l"/>
                <a:tab pos="2882900" algn="l"/>
                <a:tab pos="3327400" algn="l"/>
                <a:tab pos="3784600" algn="l"/>
                <a:tab pos="4229100" algn="l"/>
                <a:tab pos="4673600" algn="l"/>
                <a:tab pos="5130800" algn="l"/>
                <a:tab pos="5575300" algn="l"/>
                <a:tab pos="6019800" algn="l"/>
                <a:tab pos="6477000" algn="l"/>
                <a:tab pos="6921500" algn="l"/>
                <a:tab pos="7378700" algn="l"/>
                <a:tab pos="7823200" algn="l"/>
                <a:tab pos="8267700" algn="l"/>
                <a:tab pos="8724900" algn="l"/>
                <a:tab pos="9169400" algn="l"/>
              </a:tabLst>
              <a:defRPr sz="1900"/>
            </a:pPr>
            <a:r>
              <a:t>Projet Soins/Etudes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ctangle 1"/>
          <p:cNvSpPr txBox="1">
            <a:spLocks noGrp="1"/>
          </p:cNvSpPr>
          <p:nvPr>
            <p:ph type="title"/>
          </p:nvPr>
        </p:nvSpPr>
        <p:spPr>
          <a:xfrm>
            <a:off x="1981200" y="696366"/>
            <a:ext cx="8221665" cy="1135064"/>
          </a:xfrm>
          <a:prstGeom prst="rect">
            <a:avLst/>
          </a:prstGeom>
        </p:spPr>
        <p:txBody>
          <a:bodyPr lIns="46798" tIns="46798" rIns="46798" bIns="46798"/>
          <a:lstStyle>
            <a:lvl1pPr>
              <a:tabLst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lvl1pPr>
          </a:lstStyle>
          <a:p>
            <a:r>
              <a:t>Douleurs chroniques (1)</a:t>
            </a:r>
          </a:p>
        </p:txBody>
      </p:sp>
      <p:sp>
        <p:nvSpPr>
          <p:cNvPr id="299" name="Rectangle 2"/>
          <p:cNvSpPr txBox="1">
            <a:spLocks noGrp="1"/>
          </p:cNvSpPr>
          <p:nvPr>
            <p:ph type="body" idx="4294967295"/>
          </p:nvPr>
        </p:nvSpPr>
        <p:spPr>
          <a:xfrm>
            <a:off x="1981200" y="1600199"/>
            <a:ext cx="8221665" cy="4518028"/>
          </a:xfrm>
          <a:prstGeom prst="rect">
            <a:avLst/>
          </a:prstGeom>
        </p:spPr>
        <p:txBody>
          <a:bodyPr lIns="0" tIns="0" rIns="0" bIns="0" anchor="ctr"/>
          <a:lstStyle/>
          <a:p>
            <a:pPr marL="168276" indent="-80964">
              <a:spcBef>
                <a:spcPts val="800"/>
              </a:spcBef>
              <a:buSzTx/>
              <a:buNone/>
              <a:tabLst>
                <a:tab pos="342900" algn="l"/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t>Sur 100 adolescents hospitalisés: 63 % filles</a:t>
            </a:r>
          </a:p>
          <a:p>
            <a:pPr marL="168276" indent="-80964">
              <a:spcBef>
                <a:spcPts val="800"/>
              </a:spcBef>
              <a:buSzTx/>
              <a:buNone/>
              <a:tabLst>
                <a:tab pos="342900" algn="l"/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t>Age moyen:15 ans et 2 mois (11 à 21ans)</a:t>
            </a:r>
          </a:p>
          <a:p>
            <a:pPr marL="168276" indent="-80964">
              <a:spcBef>
                <a:spcPts val="800"/>
              </a:spcBef>
              <a:buSzTx/>
              <a:buNone/>
              <a:tabLst>
                <a:tab pos="342900" algn="l"/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t>Intensité de la douleur à l'entrée: sup à 8/10 (11%)</a:t>
            </a:r>
          </a:p>
          <a:p>
            <a:pPr marL="168276" indent="-80964">
              <a:spcBef>
                <a:spcPts val="800"/>
              </a:spcBef>
              <a:buSzTx/>
              <a:buNone/>
              <a:tabLst>
                <a:tab pos="342900" algn="l"/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t>                                                          sup à 6/10 (47%)</a:t>
            </a:r>
          </a:p>
          <a:p>
            <a:pPr marL="168276" indent="-80964">
              <a:spcBef>
                <a:spcPts val="800"/>
              </a:spcBef>
              <a:buSzTx/>
              <a:buNone/>
              <a:tabLst>
                <a:tab pos="342900" algn="l"/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t>Ancienneté de la douleur: 25 mois (10 semaines à 8 ans)</a:t>
            </a:r>
          </a:p>
          <a:p>
            <a:pPr marL="168276" indent="-80964">
              <a:spcBef>
                <a:spcPts val="800"/>
              </a:spcBef>
              <a:buSzTx/>
              <a:buNone/>
              <a:tabLst>
                <a:tab pos="342900" algn="l"/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t>Déscolarisation sup ou égale à 2 mois (73%)</a:t>
            </a:r>
          </a:p>
          <a:p>
            <a:pPr marL="168276" indent="-80964">
              <a:spcBef>
                <a:spcPts val="800"/>
              </a:spcBef>
              <a:buSzTx/>
              <a:buNone/>
              <a:tabLst>
                <a:tab pos="342900" algn="l"/>
                <a:tab pos="444500" algn="l"/>
                <a:tab pos="889000" algn="l"/>
                <a:tab pos="1346200" algn="l"/>
                <a:tab pos="1790700" algn="l"/>
                <a:tab pos="2235200" algn="l"/>
                <a:tab pos="2692400" algn="l"/>
                <a:tab pos="3136900" algn="l"/>
                <a:tab pos="3581400" algn="l"/>
                <a:tab pos="4038600" algn="l"/>
                <a:tab pos="4483100" algn="l"/>
                <a:tab pos="4940300" algn="l"/>
                <a:tab pos="5384800" algn="l"/>
                <a:tab pos="5829300" algn="l"/>
                <a:tab pos="6286500" algn="l"/>
                <a:tab pos="6731000" algn="l"/>
                <a:tab pos="7175500" algn="l"/>
                <a:tab pos="7632700" algn="l"/>
                <a:tab pos="8077200" algn="l"/>
                <a:tab pos="8534400" algn="l"/>
                <a:tab pos="8978900" algn="l"/>
              </a:tabLst>
            </a:pPr>
            <a:r>
              <a:t>                           sup ou égale à 1an (11%)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alle d’ions">
  <a:themeElements>
    <a:clrScheme name="Salle d’ion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0000FF"/>
      </a:hlink>
      <a:folHlink>
        <a:srgbClr val="FF00FF"/>
      </a:folHlink>
    </a:clrScheme>
    <a:fontScheme name="Salle d’ions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alle d’ion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alle d’ions">
  <a:themeElements>
    <a:clrScheme name="Salle d’ion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0000FF"/>
      </a:hlink>
      <a:folHlink>
        <a:srgbClr val="FF00FF"/>
      </a:folHlink>
    </a:clrScheme>
    <a:fontScheme name="Salle d’ions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Salle d’ion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1694</Words>
  <Application>Microsoft Office PowerPoint</Application>
  <PresentationFormat>Grand écran</PresentationFormat>
  <Paragraphs>195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Century Gothic</vt:lpstr>
      <vt:lpstr>Constantia</vt:lpstr>
      <vt:lpstr>Helvetica</vt:lpstr>
      <vt:lpstr>Salle d’ions</vt:lpstr>
      <vt:lpstr>Présentation PowerPoint</vt:lpstr>
      <vt:lpstr>La FSEF aujourd'hui</vt:lpstr>
      <vt:lpstr>Présentation PowerPoint</vt:lpstr>
      <vt:lpstr>Présentation PowerPoint</vt:lpstr>
      <vt:lpstr>Présentation PowerPoint</vt:lpstr>
      <vt:lpstr>Clinique FSEF Paris 16</vt:lpstr>
      <vt:lpstr>Service de médecine interne pour adolescents</vt:lpstr>
      <vt:lpstr>Qui sont ces patients ?</vt:lpstr>
      <vt:lpstr>Douleurs chroniques (1)</vt:lpstr>
      <vt:lpstr>Douleurs chroniques (2)</vt:lpstr>
      <vt:lpstr>Projet Soins/Etudes</vt:lpstr>
      <vt:lpstr>Consultation en vue d'une admission</vt:lpstr>
      <vt:lpstr>Projet Soins/ Etudes « douleur » </vt:lpstr>
      <vt:lpstr>Projet Soins/Etudes « douleur » </vt:lpstr>
      <vt:lpstr>Projet Soins/Etudes « douleur »</vt:lpstr>
      <vt:lpstr>Projet Soins/Etudes « douleur »</vt:lpstr>
      <vt:lpstr>L’intervention psychologique  </vt:lpstr>
      <vt:lpstr>Les enjeux du suivi psychologique et originalité de la PEC</vt:lpstr>
      <vt:lpstr>l’histoire de Paul</vt:lpstr>
      <vt:lpstr>l’histoire de Paul</vt:lpstr>
      <vt:lpstr>l’histoire de Paul </vt:lpstr>
      <vt:lpstr>l’histoire de Paul</vt:lpstr>
      <vt:lpstr>le projet Soins/Etudes</vt:lpstr>
      <vt:lpstr>traitement de la crise</vt:lpstr>
      <vt:lpstr>Début de la prise en charge psychologique </vt:lpstr>
      <vt:lpstr>Idéal parental, séparation et individuation</vt:lpstr>
      <vt:lpstr>Rencontre avec l’altérité dans un dispositif soins-études </vt:lpstr>
      <vt:lpstr>Rencontre avec le réel adolescent </vt:lpstr>
      <vt:lpstr>Engagement dans un processus adolescent </vt:lpstr>
      <vt:lpstr>évolution dans le service (1)</vt:lpstr>
      <vt:lpstr>évolution dans le service (2)</vt:lpstr>
      <vt:lpstr>Conclusion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Saint Remy Ariane</dc:creator>
  <cp:lastModifiedBy>Saint Remy Ariane</cp:lastModifiedBy>
  <cp:revision>3</cp:revision>
  <dcterms:modified xsi:type="dcterms:W3CDTF">2024-06-11T08:58:13Z</dcterms:modified>
</cp:coreProperties>
</file>