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76" r:id="rId5"/>
    <p:sldId id="265" r:id="rId6"/>
    <p:sldId id="267" r:id="rId7"/>
    <p:sldId id="279" r:id="rId8"/>
    <p:sldId id="280" r:id="rId9"/>
    <p:sldId id="266" r:id="rId10"/>
    <p:sldId id="278" r:id="rId11"/>
    <p:sldId id="292" r:id="rId12"/>
    <p:sldId id="285" r:id="rId13"/>
    <p:sldId id="288" r:id="rId14"/>
    <p:sldId id="286" r:id="rId15"/>
    <p:sldId id="287" r:id="rId16"/>
    <p:sldId id="289" r:id="rId17"/>
    <p:sldId id="271" r:id="rId18"/>
    <p:sldId id="290" r:id="rId19"/>
    <p:sldId id="294" r:id="rId20"/>
    <p:sldId id="295" r:id="rId21"/>
    <p:sldId id="291" r:id="rId22"/>
    <p:sldId id="274" r:id="rId23"/>
    <p:sldId id="293" r:id="rId24"/>
    <p:sldId id="284" r:id="rId25"/>
    <p:sldId id="27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AB03AAB-2A2D-EE47-A9F9-35D17169DA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6437" y="3429000"/>
            <a:ext cx="2022764" cy="3429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FC4ABD6-04F2-344E-AC09-692C3E4369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115" y="2069656"/>
            <a:ext cx="2120348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16163"/>
            <a:ext cx="10363200" cy="4112307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0578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88344"/>
            <a:ext cx="9144000" cy="1655762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rgbClr val="00578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59F9D92-8F05-104A-A5ED-58BCD2315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77" b="14733"/>
          <a:stretch/>
        </p:blipFill>
        <p:spPr>
          <a:xfrm>
            <a:off x="9493504" y="143378"/>
            <a:ext cx="2086789" cy="9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9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7759-71A1-8C4B-8F6F-08B838A723DB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0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2F26-1678-4E45-A8B0-4007CB402FCA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8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886B-8E45-BE47-96F1-B6EBEF416203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34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BB5-74C2-8E44-9904-AD3644F56D62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00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634D-2320-D54D-AF25-D499229FE9DC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4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DCC91F8-7E8B-B342-9C0F-6D2C6F7111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6437" y="3429000"/>
            <a:ext cx="2022764" cy="3429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F30C6EF-361A-6744-9431-F4F96BF83C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13" y="318901"/>
            <a:ext cx="2952737" cy="4097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85261"/>
            <a:ext cx="10363200" cy="3643208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0578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88344"/>
            <a:ext cx="9144000" cy="1655762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rgbClr val="00578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59F9D92-8F05-104A-A5ED-58BCD2315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77" b="14733"/>
          <a:stretch/>
        </p:blipFill>
        <p:spPr>
          <a:xfrm>
            <a:off x="9493504" y="143378"/>
            <a:ext cx="2086789" cy="9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8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063A-C51D-DA4F-ADA5-5ED68DB0FEB3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8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B7BC75F-90B2-5247-9EFD-162025CB6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91231" y="2843784"/>
            <a:ext cx="2022764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47" y="6356352"/>
            <a:ext cx="1197427" cy="365125"/>
          </a:xfrm>
        </p:spPr>
        <p:txBody>
          <a:bodyPr/>
          <a:lstStyle/>
          <a:p>
            <a:fld id="{1052063A-C51D-DA4F-ADA5-5ED68DB0FEB3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2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0B4A8AE-3B1B-B847-A159-DA9E26996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5" y="1277176"/>
            <a:ext cx="2120348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noFill/>
        </p:spPr>
        <p:txBody>
          <a:bodyPr anchor="b"/>
          <a:lstStyle>
            <a:lvl1pPr algn="ctr">
              <a:defRPr sz="4800">
                <a:solidFill>
                  <a:srgbClr val="00578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578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BC48-8E93-A845-B1BC-2DE11F4A7F89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6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6F2CC54-E9EF-2743-8A9A-E53964FFE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94538" y="3433761"/>
            <a:ext cx="2022764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noFill/>
        </p:spPr>
        <p:txBody>
          <a:bodyPr anchor="b"/>
          <a:lstStyle>
            <a:lvl1pPr algn="ctr">
              <a:defRPr sz="4800">
                <a:solidFill>
                  <a:srgbClr val="00578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578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BC48-8E93-A845-B1BC-2DE11F4A7F89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6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F625DC1-8774-1C4E-8B85-3F29C38727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188"/>
          <a:stretch/>
        </p:blipFill>
        <p:spPr>
          <a:xfrm>
            <a:off x="502921" y="6124739"/>
            <a:ext cx="10858500" cy="6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5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E597-3386-154F-86BD-CFA2F8B65D22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3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737D-28A8-2A43-97DA-B4AC2A12FD27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3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4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1197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F611A974-F358-F645-AD28-BD613234D7B8}" type="datetime1">
              <a:rPr lang="fr-FR" sz="1100" smtClean="0">
                <a:solidFill>
                  <a:srgbClr val="005781">
                    <a:tint val="75000"/>
                  </a:srgbClr>
                </a:solidFill>
              </a:rPr>
              <a:pPr defTabSz="457200"/>
              <a:t>13/06/2024</a:t>
            </a:fld>
            <a:endParaRPr lang="fr-FR" sz="1100" dirty="0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3044" y="63504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fr-FR" smtClean="0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  <a:endParaRPr lang="fr-FR" dirty="0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 defTabSz="457200"/>
              <a:t>‹N°›</a:t>
            </a:fld>
            <a:endParaRPr lang="fr-FR" dirty="0">
              <a:solidFill>
                <a:srgbClr val="005781">
                  <a:tint val="75000"/>
                </a:srgb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D2CF48-7DA1-D34A-9663-783572E5829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747" y="158547"/>
            <a:ext cx="2108492" cy="97203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203C063-8264-7F46-93BB-2233C484B74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178" y="131185"/>
            <a:ext cx="2333628" cy="107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7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782"/>
        </a:buClr>
        <a:buSzPct val="120000"/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78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78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78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78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https://yt3.ggpht.com/-VWcAJ9Y6owM/AAAAAAAAAAI/AAAAAAAAAAA/xI-ZBbKH6Fo/s88-c-k-no-mo-rj-c0xffffff/photo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youtube.com/watch?v=U021N-1402w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youtu.be/E4R1RWPU3LI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http://www.sfetd-douleur.org/sites/default/files/u3349/Videos/image_video_algo_halteresgo.pn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omio.org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youtu.be/U5YUg45WFD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https://yt3.ggpht.com/-VWcAJ9Y6owM/AAAAAAAAAAI/AAAAAAAAAAA/xI-ZBbKH6Fo/s88-c-k-no-mo-rj-c0xffffff/photo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>
            <a:extLst>
              <a:ext uri="{FF2B5EF4-FFF2-40B4-BE49-F238E27FC236}">
                <a16:creationId xmlns:a16="http://schemas.microsoft.com/office/drawing/2014/main" id="{6D78DA54-5582-7447-823B-9AC745226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082" y="6166021"/>
            <a:ext cx="9144000" cy="549933"/>
          </a:xfrm>
        </p:spPr>
        <p:txBody>
          <a:bodyPr>
            <a:noAutofit/>
          </a:bodyPr>
          <a:lstStyle/>
          <a:p>
            <a:r>
              <a:rPr lang="fr-FR" sz="1800" b="1" dirty="0"/>
              <a:t>CETD </a:t>
            </a:r>
            <a:r>
              <a:rPr lang="fr-FR" sz="1800" b="1" dirty="0" smtClean="0"/>
              <a:t>Pédiatrique</a:t>
            </a:r>
            <a:r>
              <a:rPr lang="fr-FR" sz="1800" b="1" dirty="0"/>
              <a:t> </a:t>
            </a:r>
            <a:endParaRPr lang="fr-FR" sz="1800" b="1" dirty="0" smtClean="0"/>
          </a:p>
          <a:p>
            <a:r>
              <a:rPr lang="fr-FR" sz="1800" b="1" dirty="0" smtClean="0"/>
              <a:t>Service Douleur et Médecine Intégrative</a:t>
            </a:r>
          </a:p>
          <a:p>
            <a:r>
              <a:rPr lang="fr-FR" sz="1800" b="1" dirty="0" smtClean="0"/>
              <a:t>CHU de Bordeaux</a:t>
            </a:r>
            <a:endParaRPr lang="fr-FR" sz="1800" b="1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6B1AD9B-2679-794B-9C0F-CE18A163F381}"/>
              </a:ext>
            </a:extLst>
          </p:cNvPr>
          <p:cNvSpPr txBox="1">
            <a:spLocks/>
          </p:cNvSpPr>
          <p:nvPr/>
        </p:nvSpPr>
        <p:spPr>
          <a:xfrm>
            <a:off x="1087394" y="494271"/>
            <a:ext cx="10363200" cy="4112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57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smtClean="0">
                <a:solidFill>
                  <a:srgbClr val="0070C0"/>
                </a:solidFill>
              </a:rPr>
              <a:t>AGLAE</a:t>
            </a:r>
          </a:p>
          <a:p>
            <a:r>
              <a:rPr lang="fr-FR" dirty="0" smtClean="0">
                <a:solidFill>
                  <a:schemeClr val="accent3"/>
                </a:solidFill>
              </a:rPr>
              <a:t/>
            </a:r>
            <a:br>
              <a:rPr lang="fr-FR" dirty="0" smtClean="0">
                <a:solidFill>
                  <a:schemeClr val="accent3"/>
                </a:solidFill>
              </a:rPr>
            </a:br>
            <a:r>
              <a:rPr lang="fr-FR" dirty="0" smtClean="0">
                <a:solidFill>
                  <a:schemeClr val="accent3"/>
                </a:solidFill>
              </a:rPr>
              <a:t>« </a:t>
            </a:r>
            <a:r>
              <a:rPr lang="fr-FR" sz="4000" dirty="0" smtClean="0">
                <a:solidFill>
                  <a:schemeClr val="accent3"/>
                </a:solidFill>
              </a:rPr>
              <a:t>Ton programme ETP </a:t>
            </a:r>
            <a:br>
              <a:rPr lang="fr-FR" sz="4000" dirty="0" smtClean="0">
                <a:solidFill>
                  <a:schemeClr val="accent3"/>
                </a:solidFill>
              </a:rPr>
            </a:br>
            <a:r>
              <a:rPr lang="fr-FR" sz="4000" dirty="0" smtClean="0">
                <a:solidFill>
                  <a:schemeClr val="accent3"/>
                </a:solidFill>
              </a:rPr>
              <a:t>qui te fait bouger »</a:t>
            </a:r>
            <a:endParaRPr lang="fr-FR" sz="4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 rot="3241625">
            <a:off x="2577733" y="909432"/>
            <a:ext cx="3214370" cy="1297459"/>
          </a:xfrm>
          <a:prstGeom prst="ellipse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Céphalées/migraines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 rot="952579">
            <a:off x="1670100" y="1987542"/>
            <a:ext cx="3214370" cy="1297459"/>
          </a:xfrm>
          <a:prstGeom prst="ellips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SDRC : comprendre la maladie et améliorer la qualité de vie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 rot="943130">
            <a:off x="5663717" y="3569750"/>
            <a:ext cx="3214370" cy="1297459"/>
          </a:xfrm>
          <a:prstGeom prst="ellips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Vivre avec l’enfant présentant des douleurs chroniques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 rot="20802388">
            <a:off x="1732894" y="3458265"/>
            <a:ext cx="3214370" cy="1297459"/>
          </a:xfrm>
          <a:prstGeom prst="ellips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Apprentissage de l’autohypnose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10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 rot="19942302">
            <a:off x="5651774" y="1995614"/>
            <a:ext cx="3214370" cy="1297459"/>
          </a:xfrm>
          <a:prstGeom prst="ellips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TENS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 rot="19049373">
            <a:off x="2467511" y="4676791"/>
            <a:ext cx="3214370" cy="1297459"/>
          </a:xfrm>
          <a:prstGeom prst="ellips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Découverte </a:t>
            </a:r>
          </a:p>
          <a:p>
            <a:pPr algn="ctr"/>
            <a:r>
              <a:rPr lang="fr-FR" dirty="0" smtClean="0"/>
              <a:t>de techniques psychocorporelles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 rot="3006140">
            <a:off x="4862757" y="4803736"/>
            <a:ext cx="3214370" cy="1297459"/>
          </a:xfrm>
          <a:prstGeom prst="ellipse">
            <a:avLst/>
          </a:prstGeom>
          <a:ln w="28575"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Vivre avec des douleurs chroniques</a:t>
            </a:r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5126219" y="2900087"/>
            <a:ext cx="10515600" cy="841882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Les ateliers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 rot="17762229">
            <a:off x="4586355" y="866397"/>
            <a:ext cx="3214370" cy="1297459"/>
          </a:xfrm>
          <a:prstGeom prst="ellips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Connaître et gérer son traitement</a:t>
            </a:r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4499430" y="2658312"/>
            <a:ext cx="1735984" cy="1753959"/>
          </a:xfrm>
          <a:prstGeom prst="ellipse">
            <a:avLst/>
          </a:prstGeom>
          <a:solidFill>
            <a:srgbClr val="FFCC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2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1" grpId="0" animBg="1"/>
      <p:bldP spid="9" grpId="0" animBg="1"/>
      <p:bldP spid="10" grpId="0" animBg="1"/>
      <p:bldP spid="13" grpId="0" animBg="1"/>
      <p:bldP spid="1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0070C0"/>
                </a:solidFill>
              </a:rPr>
              <a:t>Nos salles sur deux bâtiments</a:t>
            </a:r>
            <a:endParaRPr lang="fr-FR" sz="4800" dirty="0">
              <a:solidFill>
                <a:srgbClr val="0070C0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1089"/>
            <a:ext cx="5801784" cy="4351338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063A-C51D-DA4F-ADA5-5ED68DB0FEB3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11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0070C0"/>
                </a:solidFill>
              </a:rPr>
              <a:t>Groupe psychocorporel</a:t>
            </a:r>
            <a:endParaRPr lang="fr-FR" sz="4800" dirty="0">
              <a:solidFill>
                <a:srgbClr val="0070C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9/an (entre groupe 1 et groupe 2) </a:t>
            </a:r>
          </a:p>
          <a:p>
            <a:r>
              <a:rPr lang="fr-FR" dirty="0" smtClean="0"/>
              <a:t>10 enfants maximum par groupe</a:t>
            </a:r>
          </a:p>
          <a:p>
            <a:r>
              <a:rPr lang="fr-FR" dirty="0" smtClean="0"/>
              <a:t>Premier groupe : </a:t>
            </a:r>
          </a:p>
          <a:p>
            <a:pPr lvl="1"/>
            <a:r>
              <a:rPr lang="fr-FR" dirty="0" smtClean="0"/>
              <a:t>Présentation de ce que sont les techniques psychocorporelles</a:t>
            </a:r>
            <a:endParaRPr lang="fr-FR" dirty="0"/>
          </a:p>
          <a:p>
            <a:pPr lvl="1"/>
            <a:r>
              <a:rPr lang="fr-FR" dirty="0" smtClean="0"/>
              <a:t>relaxation </a:t>
            </a:r>
          </a:p>
          <a:p>
            <a:pPr lvl="1"/>
            <a:r>
              <a:rPr lang="fr-FR" dirty="0" smtClean="0"/>
              <a:t>réflexologie plantaire </a:t>
            </a:r>
            <a:endParaRPr lang="fr-FR" dirty="0"/>
          </a:p>
          <a:p>
            <a:pPr lvl="1"/>
            <a:r>
              <a:rPr lang="fr-FR" dirty="0" smtClean="0"/>
              <a:t>Hypnose</a:t>
            </a:r>
          </a:p>
          <a:p>
            <a:pPr lvl="1"/>
            <a:r>
              <a:rPr lang="fr-FR" dirty="0" smtClean="0"/>
              <a:t>Don du livre </a:t>
            </a:r>
            <a:r>
              <a:rPr lang="fr-FR" dirty="0" err="1" smtClean="0"/>
              <a:t>mabàm</a:t>
            </a:r>
            <a:endParaRPr lang="fr-FR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7759-71A1-8C4B-8F6F-08B838A723DB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12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0070C0"/>
                </a:solidFill>
              </a:rPr>
              <a:t>Livre </a:t>
            </a:r>
            <a:r>
              <a:rPr lang="fr-FR" sz="4800" dirty="0" err="1" smtClean="0">
                <a:solidFill>
                  <a:srgbClr val="0070C0"/>
                </a:solidFill>
              </a:rPr>
              <a:t>mabàm</a:t>
            </a:r>
            <a:endParaRPr lang="fr-FR" sz="4800" dirty="0">
              <a:solidFill>
                <a:srgbClr val="0070C0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52" y="1207009"/>
            <a:ext cx="5801784" cy="4351338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063A-C51D-DA4F-ADA5-5ED68DB0FEB3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4"/>
          <a:stretch/>
        </p:blipFill>
        <p:spPr>
          <a:xfrm>
            <a:off x="335692" y="3331882"/>
            <a:ext cx="2704070" cy="25310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/>
          <a:stretch/>
        </p:blipFill>
        <p:spPr>
          <a:xfrm>
            <a:off x="9220200" y="3306142"/>
            <a:ext cx="2971800" cy="25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0070C0"/>
                </a:solidFill>
              </a:rPr>
              <a:t>Groupe psychocorporel</a:t>
            </a:r>
            <a:endParaRPr lang="fr-FR" sz="4800" dirty="0">
              <a:solidFill>
                <a:srgbClr val="0070C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Second groupe : </a:t>
            </a:r>
          </a:p>
          <a:p>
            <a:pPr lvl="1"/>
            <a:r>
              <a:rPr lang="fr-FR" dirty="0" smtClean="0"/>
              <a:t>Retour du premier groupe et du livre</a:t>
            </a:r>
          </a:p>
          <a:p>
            <a:pPr lvl="1"/>
            <a:r>
              <a:rPr lang="fr-FR" dirty="0" smtClean="0"/>
              <a:t>Toucher massage</a:t>
            </a:r>
          </a:p>
          <a:p>
            <a:pPr lvl="1"/>
            <a:r>
              <a:rPr lang="fr-FR" dirty="0" smtClean="0"/>
              <a:t>Sophrologie</a:t>
            </a:r>
          </a:p>
          <a:p>
            <a:pPr lvl="1"/>
            <a:r>
              <a:rPr lang="fr-FR" dirty="0" smtClean="0"/>
              <a:t>Cohérence cardiaque (application </a:t>
            </a:r>
            <a:r>
              <a:rPr lang="fr-FR" dirty="0" err="1" smtClean="0"/>
              <a:t>respirelax</a:t>
            </a:r>
            <a:r>
              <a:rPr lang="fr-FR" dirty="0" smtClean="0"/>
              <a:t> ®)</a:t>
            </a:r>
          </a:p>
          <a:p>
            <a:pPr lvl="1"/>
            <a:r>
              <a:rPr lang="fr-FR" dirty="0" smtClean="0"/>
              <a:t>Méditation (application petit bambou ® )</a:t>
            </a:r>
          </a:p>
          <a:p>
            <a:pPr lvl="1"/>
            <a:r>
              <a:rPr lang="fr-FR" dirty="0" err="1" smtClean="0"/>
              <a:t>Musicare</a:t>
            </a:r>
            <a:r>
              <a:rPr lang="fr-FR" dirty="0" smtClean="0"/>
              <a:t> ®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7759-71A1-8C4B-8F6F-08B838A723DB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0070C0"/>
                </a:solidFill>
              </a:rPr>
              <a:t>Groupe migraine et céphalées</a:t>
            </a:r>
            <a:endParaRPr lang="fr-FR" sz="48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4 par an</a:t>
            </a:r>
          </a:p>
          <a:p>
            <a:r>
              <a:rPr lang="fr-FR" dirty="0" smtClean="0"/>
              <a:t>Groupe enfant et groupe adolescent</a:t>
            </a:r>
          </a:p>
          <a:p>
            <a:r>
              <a:rPr lang="fr-FR" dirty="0" smtClean="0"/>
              <a:t>10 enfants maximum</a:t>
            </a:r>
          </a:p>
          <a:p>
            <a:r>
              <a:rPr lang="fr-FR" dirty="0" smtClean="0"/>
              <a:t>Sujets abordés </a:t>
            </a:r>
          </a:p>
          <a:p>
            <a:pPr lvl="1"/>
            <a:r>
              <a:rPr lang="fr-FR" dirty="0" smtClean="0"/>
              <a:t>les facteurs déclenchant/calmant </a:t>
            </a:r>
          </a:p>
          <a:p>
            <a:pPr lvl="1"/>
            <a:r>
              <a:rPr lang="fr-FR" dirty="0" smtClean="0"/>
              <a:t>l’origine des céphalées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a vie quotidienne 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onnaitre et gérer ses traitements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063A-C51D-DA4F-ADA5-5ED68DB0FEB3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15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0070C0"/>
                </a:solidFill>
              </a:rPr>
              <a:t>Groupe migraine et céphalées</a:t>
            </a:r>
            <a:endParaRPr lang="fr-FR" sz="4800" dirty="0">
              <a:solidFill>
                <a:srgbClr val="0070C0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80" y="1606011"/>
            <a:ext cx="5779120" cy="4351338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063A-C51D-DA4F-ADA5-5ED68DB0FEB3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16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" y="1351010"/>
            <a:ext cx="6242898" cy="47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17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1696" r="3716"/>
          <a:stretch/>
        </p:blipFill>
        <p:spPr>
          <a:xfrm>
            <a:off x="1512182" y="3665144"/>
            <a:ext cx="1907950" cy="26653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777" y="3665144"/>
            <a:ext cx="1905859" cy="2717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0475" y="915692"/>
            <a:ext cx="79824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migraine : la comprendre et la maîtriser !</a:t>
            </a:r>
            <a:endParaRPr lang="fr-FR" alt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u="sng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www.youtube.com/watch?v=U021N-1402w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 réalisé </a:t>
            </a:r>
            <a:r>
              <a:rPr lang="fr-FR" alt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 : Deutsches </a:t>
            </a:r>
            <a:r>
              <a:rPr lang="fr-FR" alt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Kinderschmerzzentrum</a:t>
            </a:r>
            <a:endParaRPr lang="fr-FR" altLang="fr-FR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Livrets de l’association Sparadrap</a:t>
            </a:r>
            <a:endParaRPr lang="fr-FR" alt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ea typeface="Times New Roman" panose="02020603050405020304" pitchFamily="18" charset="0"/>
            </a:endParaRPr>
          </a:p>
        </p:txBody>
      </p:sp>
      <p:pic>
        <p:nvPicPr>
          <p:cNvPr id="13" name="Picture 4" descr="Deutsches Kinderschmerzzentrum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458" y="1029651"/>
            <a:ext cx="814284" cy="81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7591" y="2537206"/>
            <a:ext cx="967239" cy="96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0070C0"/>
                </a:solidFill>
              </a:rPr>
              <a:t>Groupe SDRC</a:t>
            </a:r>
            <a:endParaRPr lang="fr-FR" sz="48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 fois pour le moment !</a:t>
            </a:r>
          </a:p>
          <a:p>
            <a:r>
              <a:rPr lang="fr-FR" dirty="0" smtClean="0"/>
              <a:t>Objectif 2 /an</a:t>
            </a:r>
          </a:p>
          <a:p>
            <a:r>
              <a:rPr lang="fr-FR" dirty="0" smtClean="0"/>
              <a:t>10 enfants maximum</a:t>
            </a:r>
          </a:p>
          <a:p>
            <a:r>
              <a:rPr lang="fr-FR" dirty="0" smtClean="0"/>
              <a:t>Sujets abordés</a:t>
            </a:r>
          </a:p>
          <a:p>
            <a:pPr lvl="1"/>
            <a:r>
              <a:rPr lang="fr-FR" dirty="0" smtClean="0"/>
              <a:t>l’origine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a physiopathologie </a:t>
            </a:r>
          </a:p>
          <a:p>
            <a:pPr lvl="1"/>
            <a:r>
              <a:rPr lang="fr-FR" dirty="0" smtClean="0"/>
              <a:t>le quotidien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onnaitre et gérer ses traitements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’activité physique : bouger mais savoir quand s’arrêter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063A-C51D-DA4F-ADA5-5ED68DB0FEB3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18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pic>
        <p:nvPicPr>
          <p:cNvPr id="7" name="Espace réservé du contenu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5" b="17219"/>
          <a:stretch/>
        </p:blipFill>
        <p:spPr>
          <a:xfrm>
            <a:off x="6978848" y="1666996"/>
            <a:ext cx="3263503" cy="30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0070C0"/>
                </a:solidFill>
              </a:rPr>
              <a:t>Groupe SDRC</a:t>
            </a:r>
            <a:endParaRPr lang="fr-FR" sz="4800" dirty="0">
              <a:solidFill>
                <a:srgbClr val="0070C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063A-C51D-DA4F-ADA5-5ED68DB0FEB3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19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pic>
        <p:nvPicPr>
          <p:cNvPr id="7" name="Image 6" descr="Une image contenant transport, roue, parlé, pneu&#10;&#10;Description générée automatiquement">
            <a:extLst>
              <a:ext uri="{FF2B5EF4-FFF2-40B4-BE49-F238E27FC236}">
                <a16:creationId xmlns:a16="http://schemas.microsoft.com/office/drawing/2014/main" id="{53F36920-1A3C-C701-3CDF-6EFD57BFF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43" y="1714004"/>
            <a:ext cx="5142780" cy="51427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529DB31-0454-0A2B-9DBA-C4DA45A69742}"/>
              </a:ext>
            </a:extLst>
          </p:cNvPr>
          <p:cNvSpPr txBox="1"/>
          <p:nvPr/>
        </p:nvSpPr>
        <p:spPr>
          <a:xfrm>
            <a:off x="2405899" y="1959748"/>
            <a:ext cx="29529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EVITEMENT / ECHAPPEMENT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79389E6-EEC3-8AFE-F062-FD18D1C918D6}"/>
              </a:ext>
            </a:extLst>
          </p:cNvPr>
          <p:cNvSpPr txBox="1"/>
          <p:nvPr/>
        </p:nvSpPr>
        <p:spPr>
          <a:xfrm>
            <a:off x="2932219" y="2331091"/>
            <a:ext cx="186481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HYPERVIGILANCE</a:t>
            </a:r>
          </a:p>
        </p:txBody>
      </p:sp>
      <p:sp>
        <p:nvSpPr>
          <p:cNvPr id="10" name="Flèche : en arc 27">
            <a:extLst>
              <a:ext uri="{FF2B5EF4-FFF2-40B4-BE49-F238E27FC236}">
                <a16:creationId xmlns:a16="http://schemas.microsoft.com/office/drawing/2014/main" id="{925A9E1D-1451-1A00-35E6-A1D26B9FA2A4}"/>
              </a:ext>
            </a:extLst>
          </p:cNvPr>
          <p:cNvSpPr/>
          <p:nvPr/>
        </p:nvSpPr>
        <p:spPr>
          <a:xfrm rot="19774151">
            <a:off x="2066929" y="2247542"/>
            <a:ext cx="3136784" cy="3762378"/>
          </a:xfrm>
          <a:prstGeom prst="circularArrow">
            <a:avLst>
              <a:gd name="adj1" fmla="val 5360"/>
              <a:gd name="adj2" fmla="val 530944"/>
              <a:gd name="adj3" fmla="val 15845905"/>
              <a:gd name="adj4" fmla="val 11554390"/>
              <a:gd name="adj5" fmla="val 6442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A8D410E-A13B-E340-3E98-7D0E969F258D}"/>
              </a:ext>
            </a:extLst>
          </p:cNvPr>
          <p:cNvSpPr txBox="1"/>
          <p:nvPr/>
        </p:nvSpPr>
        <p:spPr>
          <a:xfrm>
            <a:off x="1123452" y="3931216"/>
            <a:ext cx="295296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PEUR DU MOUVEMENT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D’UNE NOUVELLE LESION 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DE LA DOULEUR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ECB3DB2-D84D-5556-D8FA-8AA9641B43E3}"/>
              </a:ext>
            </a:extLst>
          </p:cNvPr>
          <p:cNvSpPr txBox="1"/>
          <p:nvPr/>
        </p:nvSpPr>
        <p:spPr>
          <a:xfrm>
            <a:off x="3627700" y="6244784"/>
            <a:ext cx="186481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CATASTROPHISME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0450EA2-76BB-1022-A9DC-355CA1DB7A83}"/>
              </a:ext>
            </a:extLst>
          </p:cNvPr>
          <p:cNvSpPr txBox="1"/>
          <p:nvPr/>
        </p:nvSpPr>
        <p:spPr>
          <a:xfrm>
            <a:off x="5914456" y="4023546"/>
            <a:ext cx="281096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EXPERIENCE 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DOULOUREUSE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65F0CC2-3DE8-2410-7F1B-2E998786B934}"/>
              </a:ext>
            </a:extLst>
          </p:cNvPr>
          <p:cNvSpPr txBox="1"/>
          <p:nvPr/>
        </p:nvSpPr>
        <p:spPr>
          <a:xfrm>
            <a:off x="6943309" y="2732533"/>
            <a:ext cx="20903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1">
                    <a:lumMod val="50000"/>
                  </a:schemeClr>
                </a:solidFill>
              </a:rPr>
              <a:t>LESION / EFFORT +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43A6A7F-5C30-4791-60B3-24F6549A1DBD}"/>
              </a:ext>
            </a:extLst>
          </p:cNvPr>
          <p:cNvSpPr txBox="1"/>
          <p:nvPr/>
        </p:nvSpPr>
        <p:spPr>
          <a:xfrm>
            <a:off x="5492510" y="2226187"/>
            <a:ext cx="17596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</a:rPr>
              <a:t>ABANDON</a:t>
            </a:r>
            <a:endParaRPr lang="fr-FR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INCAPACITE</a:t>
            </a:r>
          </a:p>
          <a:p>
            <a:pPr algn="ctr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DEPRESSION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31F48F0-C182-75B8-C69F-DDB034CD08E4}"/>
              </a:ext>
            </a:extLst>
          </p:cNvPr>
          <p:cNvSpPr txBox="1"/>
          <p:nvPr/>
        </p:nvSpPr>
        <p:spPr>
          <a:xfrm>
            <a:off x="8950399" y="6175825"/>
            <a:ext cx="20903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PEUR FAIBLE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172677B-88A8-3FEA-E1D3-B037004CBD1F}"/>
              </a:ext>
            </a:extLst>
          </p:cNvPr>
          <p:cNvSpPr txBox="1"/>
          <p:nvPr/>
        </p:nvSpPr>
        <p:spPr>
          <a:xfrm>
            <a:off x="9947013" y="4113490"/>
            <a:ext cx="20903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EXPOSITION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36CE963-EEBE-7282-2774-89C3A6E006F2}"/>
              </a:ext>
            </a:extLst>
          </p:cNvPr>
          <p:cNvSpPr txBox="1"/>
          <p:nvPr/>
        </p:nvSpPr>
        <p:spPr>
          <a:xfrm>
            <a:off x="9939048" y="2319792"/>
            <a:ext cx="20903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GUERISON</a:t>
            </a:r>
          </a:p>
        </p:txBody>
      </p:sp>
      <p:sp>
        <p:nvSpPr>
          <p:cNvPr id="19" name="Flèche : en arc 36">
            <a:extLst>
              <a:ext uri="{FF2B5EF4-FFF2-40B4-BE49-F238E27FC236}">
                <a16:creationId xmlns:a16="http://schemas.microsoft.com/office/drawing/2014/main" id="{7345E6AC-341F-113B-E9A2-5D17F60943FB}"/>
              </a:ext>
            </a:extLst>
          </p:cNvPr>
          <p:cNvSpPr/>
          <p:nvPr/>
        </p:nvSpPr>
        <p:spPr>
          <a:xfrm rot="16373960">
            <a:off x="2296232" y="3188365"/>
            <a:ext cx="3136784" cy="3762378"/>
          </a:xfrm>
          <a:prstGeom prst="circularArrow">
            <a:avLst>
              <a:gd name="adj1" fmla="val 5360"/>
              <a:gd name="adj2" fmla="val 530944"/>
              <a:gd name="adj3" fmla="val 15845905"/>
              <a:gd name="adj4" fmla="val 11554390"/>
              <a:gd name="adj5" fmla="val 6442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Flèche : en arc 37">
            <a:extLst>
              <a:ext uri="{FF2B5EF4-FFF2-40B4-BE49-F238E27FC236}">
                <a16:creationId xmlns:a16="http://schemas.microsoft.com/office/drawing/2014/main" id="{474EE5E3-1F93-8F65-2D92-E1A49CD3FC0C}"/>
              </a:ext>
            </a:extLst>
          </p:cNvPr>
          <p:cNvSpPr/>
          <p:nvPr/>
        </p:nvSpPr>
        <p:spPr>
          <a:xfrm rot="10256648">
            <a:off x="3935479" y="2811436"/>
            <a:ext cx="3136784" cy="3762378"/>
          </a:xfrm>
          <a:prstGeom prst="circularArrow">
            <a:avLst>
              <a:gd name="adj1" fmla="val 5360"/>
              <a:gd name="adj2" fmla="val 530944"/>
              <a:gd name="adj3" fmla="val 15845905"/>
              <a:gd name="adj4" fmla="val 11554390"/>
              <a:gd name="adj5" fmla="val 6442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Flèche : en arc 38">
            <a:extLst>
              <a:ext uri="{FF2B5EF4-FFF2-40B4-BE49-F238E27FC236}">
                <a16:creationId xmlns:a16="http://schemas.microsoft.com/office/drawing/2014/main" id="{1ABFCD1C-03D4-CAE8-6BC5-2D5A786BECDB}"/>
              </a:ext>
            </a:extLst>
          </p:cNvPr>
          <p:cNvSpPr/>
          <p:nvPr/>
        </p:nvSpPr>
        <p:spPr>
          <a:xfrm rot="5600955">
            <a:off x="3570012" y="1885239"/>
            <a:ext cx="3136784" cy="3762378"/>
          </a:xfrm>
          <a:prstGeom prst="circularArrow">
            <a:avLst>
              <a:gd name="adj1" fmla="val 5360"/>
              <a:gd name="adj2" fmla="val 530944"/>
              <a:gd name="adj3" fmla="val 15845905"/>
              <a:gd name="adj4" fmla="val 13982803"/>
              <a:gd name="adj5" fmla="val 6442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Flèche : bas 40">
            <a:extLst>
              <a:ext uri="{FF2B5EF4-FFF2-40B4-BE49-F238E27FC236}">
                <a16:creationId xmlns:a16="http://schemas.microsoft.com/office/drawing/2014/main" id="{5F8DC53B-2932-1B14-6193-FC2B2280BC6E}"/>
              </a:ext>
            </a:extLst>
          </p:cNvPr>
          <p:cNvSpPr/>
          <p:nvPr/>
        </p:nvSpPr>
        <p:spPr>
          <a:xfrm>
            <a:off x="7746513" y="3123021"/>
            <a:ext cx="355258" cy="740147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bas 41">
            <a:extLst>
              <a:ext uri="{FF2B5EF4-FFF2-40B4-BE49-F238E27FC236}">
                <a16:creationId xmlns:a16="http://schemas.microsoft.com/office/drawing/2014/main" id="{A5D1B94D-FBC1-4725-60B8-F58A386C4603}"/>
              </a:ext>
            </a:extLst>
          </p:cNvPr>
          <p:cNvSpPr/>
          <p:nvPr/>
        </p:nvSpPr>
        <p:spPr>
          <a:xfrm rot="10800000">
            <a:off x="10806614" y="2831608"/>
            <a:ext cx="355258" cy="1099608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en arc 42">
            <a:extLst>
              <a:ext uri="{FF2B5EF4-FFF2-40B4-BE49-F238E27FC236}">
                <a16:creationId xmlns:a16="http://schemas.microsoft.com/office/drawing/2014/main" id="{A1744FAD-C353-0A52-5ABE-D3E99A7E3304}"/>
              </a:ext>
            </a:extLst>
          </p:cNvPr>
          <p:cNvSpPr/>
          <p:nvPr/>
        </p:nvSpPr>
        <p:spPr>
          <a:xfrm rot="11482546" flipH="1">
            <a:off x="7511728" y="2874268"/>
            <a:ext cx="2968139" cy="3762378"/>
          </a:xfrm>
          <a:prstGeom prst="circularArrow">
            <a:avLst>
              <a:gd name="adj1" fmla="val 5360"/>
              <a:gd name="adj2" fmla="val 530944"/>
              <a:gd name="adj3" fmla="val 15845905"/>
              <a:gd name="adj4" fmla="val 11554390"/>
              <a:gd name="adj5" fmla="val 6442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Flèche : en arc 43">
            <a:extLst>
              <a:ext uri="{FF2B5EF4-FFF2-40B4-BE49-F238E27FC236}">
                <a16:creationId xmlns:a16="http://schemas.microsoft.com/office/drawing/2014/main" id="{21EDD17A-C20C-E61C-6FDF-EA10A0EA612A}"/>
              </a:ext>
            </a:extLst>
          </p:cNvPr>
          <p:cNvSpPr/>
          <p:nvPr/>
        </p:nvSpPr>
        <p:spPr>
          <a:xfrm rot="5146571" flipH="1">
            <a:off x="7816516" y="3474442"/>
            <a:ext cx="4186004" cy="2478738"/>
          </a:xfrm>
          <a:prstGeom prst="circularArrow">
            <a:avLst>
              <a:gd name="adj1" fmla="val 7273"/>
              <a:gd name="adj2" fmla="val 530944"/>
              <a:gd name="adj3" fmla="val 15771733"/>
              <a:gd name="adj4" fmla="val 12565158"/>
              <a:gd name="adj5" fmla="val 6756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723D4EC-F17E-A788-B90E-F33F7F0BD617}"/>
              </a:ext>
            </a:extLst>
          </p:cNvPr>
          <p:cNvSpPr txBox="1"/>
          <p:nvPr/>
        </p:nvSpPr>
        <p:spPr>
          <a:xfrm>
            <a:off x="2129617" y="1375280"/>
            <a:ext cx="792337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Modèle PEUR évitement DE LA DOULEUR </a:t>
            </a:r>
          </a:p>
          <a:p>
            <a:pPr algn="ctr"/>
            <a:r>
              <a:rPr lang="fr-FR" sz="900" dirty="0">
                <a:solidFill>
                  <a:schemeClr val="accent1">
                    <a:lumMod val="50000"/>
                  </a:schemeClr>
                </a:solidFill>
              </a:rPr>
              <a:t>selon VLAEYEN &amp; LINTIN (2002)</a:t>
            </a:r>
          </a:p>
        </p:txBody>
      </p:sp>
    </p:spTree>
    <p:extLst>
      <p:ext uri="{BB962C8B-B14F-4D97-AF65-F5344CB8AC3E}">
        <p14:creationId xmlns:p14="http://schemas.microsoft.com/office/powerpoint/2010/main" val="9389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7019E-5701-0445-A273-5C623DBC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49" y="1594021"/>
            <a:ext cx="10515600" cy="126322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L’ORIGINE DU PROJET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3ADBE872-C560-1B44-BB08-E117B380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2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857" y="3162611"/>
            <a:ext cx="2936857" cy="1940730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1279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0070C0"/>
                </a:solidFill>
              </a:rPr>
              <a:t>Groupe SDRC</a:t>
            </a:r>
            <a:endParaRPr lang="fr-FR" sz="4800" dirty="0">
              <a:solidFill>
                <a:srgbClr val="0070C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063A-C51D-DA4F-ADA5-5ED68DB0FEB3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20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5782"/>
              </a:buClr>
              <a:buSzPct val="12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78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78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78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78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u="sng" smtClean="0"/>
          </a:p>
          <a:p>
            <a:endParaRPr lang="fr-FR" dirty="0"/>
          </a:p>
        </p:txBody>
      </p:sp>
      <p:sp>
        <p:nvSpPr>
          <p:cNvPr id="8" name="Espace réservé du texte 10"/>
          <p:cNvSpPr txBox="1">
            <a:spLocks/>
          </p:cNvSpPr>
          <p:nvPr/>
        </p:nvSpPr>
        <p:spPr>
          <a:xfrm>
            <a:off x="6172200" y="1681163"/>
            <a:ext cx="5256340" cy="47682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5782"/>
              </a:buClr>
              <a:buSzPct val="12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78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78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78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78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Remerciements à la </a:t>
            </a:r>
            <a:r>
              <a:rPr lang="fr-FR" sz="2500" smtClean="0"/>
              <a:t>kinésithérapeute</a:t>
            </a:r>
            <a:r>
              <a:rPr lang="fr-FR" smtClean="0"/>
              <a:t> Laurence Thibault du CETD adulte pour sa contribution à ce livret.</a:t>
            </a:r>
            <a:endParaRPr lang="fr-FR" dirty="0"/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>
          <a:xfrm>
            <a:off x="6172200" y="2159000"/>
            <a:ext cx="5183188" cy="4030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5782"/>
              </a:buClr>
              <a:buSzPct val="12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78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78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78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78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pPr marL="0" indent="0" algn="r">
              <a:buFont typeface="Wingdings" pitchFamily="2" charset="2"/>
              <a:buNone/>
            </a:pPr>
            <a:r>
              <a:rPr lang="fr-FR" sz="2400" b="1" u="sng" smtClean="0"/>
              <a:t>BOUGER de façon efficace et le plus varié possible !</a:t>
            </a:r>
            <a:endParaRPr lang="fr-FR" sz="2400" b="1" u="sng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375" y="2399505"/>
            <a:ext cx="2955925" cy="19780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19"/>
          <a:stretch/>
        </p:blipFill>
        <p:spPr>
          <a:xfrm rot="5400000">
            <a:off x="2027794" y="2170905"/>
            <a:ext cx="3323559" cy="4413249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vert="horz" lIns="9000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5782"/>
              </a:buClr>
              <a:buSzPct val="12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78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78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78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78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fr-FR" u="sng" smtClean="0"/>
          </a:p>
          <a:p>
            <a:r>
              <a:rPr lang="fr-FR" u="sng" smtClean="0"/>
              <a:t>BOUGER sans augmenter les douleurs !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22749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063A-C51D-DA4F-ADA5-5ED68DB0FEB3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21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23" y="259492"/>
            <a:ext cx="3829821" cy="55864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240" y="358345"/>
            <a:ext cx="4216850" cy="61746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515" y="358345"/>
            <a:ext cx="3662653" cy="551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5696" y="1545496"/>
            <a:ext cx="8600303" cy="4993418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altLang="fr-FR" sz="2000" b="1" dirty="0">
                <a:ea typeface="Times New Roman" panose="02020603050405020304" pitchFamily="18" charset="0"/>
              </a:rPr>
              <a:t>L’algodystrophie ou Syndrome douloureux Régional Complexe</a:t>
            </a:r>
            <a:endParaRPr lang="fr-FR" altLang="fr-FR" sz="2000" dirty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2000" dirty="0" smtClean="0">
                <a:ea typeface="Times New Roman" panose="02020603050405020304" pitchFamily="18" charset="0"/>
                <a:hlinkClick r:id="rId2"/>
              </a:rPr>
              <a:t>https</a:t>
            </a:r>
            <a:r>
              <a:rPr lang="fr-FR" altLang="fr-FR" sz="2000" dirty="0">
                <a:ea typeface="Times New Roman" panose="02020603050405020304" pitchFamily="18" charset="0"/>
                <a:hlinkClick r:id="rId2"/>
              </a:rPr>
              <a:t>://youtu.be/E4R1RWPU3LI</a:t>
            </a:r>
            <a:endParaRPr lang="fr-FR" altLang="fr-FR" sz="2000" dirty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2000" dirty="0">
                <a:ea typeface="Times New Roman" panose="02020603050405020304" pitchFamily="18" charset="0"/>
              </a:rPr>
              <a:t>Document réalisé par le Chu de </a:t>
            </a:r>
            <a:r>
              <a:rPr lang="fr-FR" altLang="fr-FR" sz="2000" dirty="0" smtClean="0">
                <a:ea typeface="Times New Roman" panose="02020603050405020304" pitchFamily="18" charset="0"/>
              </a:rPr>
              <a:t>Toulouse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 smtClean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 smtClean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altLang="fr-FR" sz="2000" b="1" dirty="0" smtClean="0"/>
              <a:t>« Mon </a:t>
            </a:r>
            <a:r>
              <a:rPr lang="fr-FR" altLang="fr-FR" sz="2000" b="1" dirty="0" err="1" smtClean="0"/>
              <a:t>algo</a:t>
            </a:r>
            <a:r>
              <a:rPr lang="fr-FR" altLang="fr-FR" sz="2000" b="1" dirty="0" smtClean="0"/>
              <a:t> et moi » Editions </a:t>
            </a:r>
            <a:r>
              <a:rPr lang="fr-FR" altLang="fr-FR" sz="2000" b="1" dirty="0" err="1" smtClean="0"/>
              <a:t>Dubourdon</a:t>
            </a:r>
            <a:endParaRPr lang="fr-FR" altLang="fr-FR" sz="3200" b="1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36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32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22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pic>
        <p:nvPicPr>
          <p:cNvPr id="13" name="il_fi" descr="Afficher l'image d'origin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9" y="1397148"/>
            <a:ext cx="1742468" cy="180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430" y="3732419"/>
            <a:ext cx="3227470" cy="28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0070C0"/>
                </a:solidFill>
              </a:rPr>
              <a:t>Les autres ateliers</a:t>
            </a:r>
            <a:endParaRPr lang="fr-FR" sz="48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Individuel</a:t>
            </a:r>
          </a:p>
          <a:p>
            <a:pPr lvl="1"/>
            <a:r>
              <a:rPr lang="fr-FR" dirty="0" smtClean="0"/>
              <a:t>Apprentissage autohypnose</a:t>
            </a:r>
          </a:p>
          <a:p>
            <a:pPr lvl="1"/>
            <a:r>
              <a:rPr lang="fr-FR" dirty="0" smtClean="0"/>
              <a:t>TENS</a:t>
            </a:r>
          </a:p>
          <a:p>
            <a:r>
              <a:rPr lang="fr-FR" dirty="0" smtClean="0"/>
              <a:t>De groupe :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arents</a:t>
            </a:r>
          </a:p>
          <a:p>
            <a:pPr lvl="1"/>
            <a:r>
              <a:rPr lang="fr-FR" dirty="0"/>
              <a:t>v</a:t>
            </a:r>
            <a:r>
              <a:rPr lang="fr-FR" dirty="0" smtClean="0"/>
              <a:t>ivre avec des douleurs chroniques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063A-C51D-DA4F-ADA5-5ED68DB0FEB3}" type="datetime1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13/06/2024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23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Evaluation du programme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0746" y="4237784"/>
            <a:ext cx="3638401" cy="20394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38200" y="1668163"/>
            <a:ext cx="83037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quantitative annuelle: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- 7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patients inclus en 2023,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 2024 (à ce jour)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 -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création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d’un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tableau de bord pour le suivi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ateliers par les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qualitative: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construction sous la forme d’un questionnaire patient, papier ou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informatisé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MERCI DE VOTRE ATTENTION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25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853" y="1727400"/>
            <a:ext cx="5686182" cy="4628952"/>
          </a:xfrm>
          <a:prstGeom prst="rect">
            <a:avLst/>
          </a:prstGeom>
          <a:ln>
            <a:solidFill>
              <a:schemeClr val="accent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69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1FA316D-CF86-DC48-AC93-B847BFF1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473108"/>
            <a:ext cx="10515600" cy="84188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Valoriser l’existant</a:t>
            </a:r>
            <a:br>
              <a:rPr lang="fr-FR" dirty="0" smtClean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5B908A3-0310-F042-866C-52794012C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7967"/>
            <a:ext cx="12192000" cy="5126639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consultation en équipe pluridisciplinaire (pédiatre, PDE, psychologue)  contenant les éléments du diagnostic éducatif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Evaluation des douleurs et des retentissements sur le quotidien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Explications sur les douleurs à l’aide de différents supports pédagogiques 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Propositions multimodales</a:t>
            </a:r>
            <a:endParaRPr lang="fr-FR" dirty="0"/>
          </a:p>
          <a:p>
            <a:pPr lvl="1"/>
            <a:r>
              <a:rPr lang="fr-FR" dirty="0" smtClean="0"/>
              <a:t>Apprentissage du TENS</a:t>
            </a:r>
            <a:endParaRPr lang="fr-FR" dirty="0"/>
          </a:p>
          <a:p>
            <a:pPr lvl="1"/>
            <a:r>
              <a:rPr lang="fr-FR" dirty="0" smtClean="0"/>
              <a:t>Apprentissage de l’</a:t>
            </a:r>
            <a:r>
              <a:rPr lang="fr-FR" dirty="0" err="1" smtClean="0"/>
              <a:t>auto-hypnose</a:t>
            </a:r>
            <a:endParaRPr lang="fr-FR" dirty="0" smtClean="0"/>
          </a:p>
          <a:p>
            <a:pPr lvl="1"/>
            <a:r>
              <a:rPr lang="fr-FR" dirty="0" smtClean="0"/>
              <a:t>Groupe migraine enfants / ados</a:t>
            </a:r>
          </a:p>
          <a:p>
            <a:pPr lvl="1"/>
            <a:r>
              <a:rPr lang="fr-FR" dirty="0" smtClean="0"/>
              <a:t>Traitements médicamenteux</a:t>
            </a:r>
          </a:p>
          <a:p>
            <a:pPr lvl="1"/>
            <a:r>
              <a:rPr lang="fr-FR" dirty="0" smtClean="0"/>
              <a:t>Orientation vers kiné, psychologue, psychiatre, psychomotriciens, …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Consultations de suivi (pédiatre et/ou PDE et/ou psychologue)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Réévaluation globale des douleurs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Adaptation des propositions +/- nouvelles propositions en fonction de l’évolution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Souvent besoin de reprendre </a:t>
            </a:r>
            <a:r>
              <a:rPr lang="fr-FR" dirty="0">
                <a:sym typeface="Wingdings" panose="05000000000000000000" pitchFamily="2" charset="2"/>
              </a:rPr>
              <a:t>l</a:t>
            </a:r>
            <a:r>
              <a:rPr lang="fr-FR" dirty="0" smtClean="0">
                <a:sym typeface="Wingdings" panose="05000000000000000000" pitchFamily="2" charset="2"/>
              </a:rPr>
              <a:t>es explications données auparavant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0DC1ADD-F8EB-CB46-8FB6-5F4C9B7D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3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45973" y="1600116"/>
            <a:ext cx="10515600" cy="5257883"/>
          </a:xfrm>
        </p:spPr>
        <p:txBody>
          <a:bodyPr>
            <a:normAutofit lnSpcReduction="1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altLang="fr-FR" sz="2000" b="1" dirty="0">
                <a:ea typeface="Times New Roman" panose="02020603050405020304" pitchFamily="18" charset="0"/>
              </a:rPr>
              <a:t>Comprendre la </a:t>
            </a:r>
            <a:r>
              <a:rPr lang="fr-FR" altLang="fr-FR" sz="2000" b="1" dirty="0" smtClean="0">
                <a:ea typeface="Times New Roman" panose="02020603050405020304" pitchFamily="18" charset="0"/>
              </a:rPr>
              <a:t>douleur</a:t>
            </a:r>
            <a:r>
              <a:rPr lang="fr-FR" altLang="fr-FR" sz="2000" dirty="0" smtClean="0"/>
              <a:t> </a:t>
            </a:r>
            <a:r>
              <a:rPr lang="fr-FR" altLang="fr-FR" sz="2000" b="1" dirty="0" smtClean="0">
                <a:ea typeface="Times New Roman" panose="02020603050405020304" pitchFamily="18" charset="0"/>
              </a:rPr>
              <a:t>et </a:t>
            </a:r>
            <a:r>
              <a:rPr lang="fr-FR" altLang="fr-FR" sz="2000" b="1" dirty="0">
                <a:ea typeface="Times New Roman" panose="02020603050405020304" pitchFamily="18" charset="0"/>
              </a:rPr>
              <a:t>ce que l’on peut faire en 10 minutes</a:t>
            </a:r>
            <a:endParaRPr lang="fr-FR" altLang="fr-FR" sz="20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2000" dirty="0">
                <a:ea typeface="Times New Roman" panose="02020603050405020304" pitchFamily="18" charset="0"/>
                <a:hlinkClick r:id="rId2"/>
              </a:rPr>
              <a:t>https://</a:t>
            </a:r>
            <a:r>
              <a:rPr lang="fr-FR" altLang="fr-FR" sz="2000" dirty="0" smtClean="0">
                <a:ea typeface="Times New Roman" panose="02020603050405020304" pitchFamily="18" charset="0"/>
                <a:hlinkClick r:id="rId2"/>
              </a:rPr>
              <a:t>youtu.be/U5YUg45WFDM</a:t>
            </a:r>
            <a:endParaRPr lang="fr-FR" altLang="fr-FR" sz="2000" dirty="0" smtClean="0">
              <a:ea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2000" dirty="0">
                <a:ea typeface="Times New Roman" panose="02020603050405020304" pitchFamily="18" charset="0"/>
              </a:rPr>
              <a:t>Document réalisé par : Deutsches </a:t>
            </a:r>
            <a:r>
              <a:rPr lang="fr-FR" altLang="fr-FR" sz="2000" dirty="0" err="1" smtClean="0">
                <a:ea typeface="Times New Roman" panose="02020603050405020304" pitchFamily="18" charset="0"/>
              </a:rPr>
              <a:t>Kinderschmerzzentrum</a:t>
            </a:r>
            <a:endParaRPr lang="fr-FR" altLang="fr-FR" sz="2000" dirty="0" smtClean="0">
              <a:ea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 smtClean="0">
              <a:ea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 smtClean="0">
              <a:ea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 smtClean="0">
              <a:ea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altLang="fr-FR" sz="2000" dirty="0" smtClean="0">
                <a:ea typeface="Times New Roman" panose="02020603050405020304" pitchFamily="18" charset="0"/>
                <a:hlinkClick r:id="rId3"/>
              </a:rPr>
              <a:t>www.dolomio.org</a:t>
            </a:r>
            <a:endParaRPr lang="fr-FR" altLang="fr-FR" sz="2000" dirty="0" smtClean="0"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 smtClean="0"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 smtClean="0"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 smtClean="0"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 smtClean="0"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 smtClean="0"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altLang="fr-FR" sz="2000" b="1" dirty="0" smtClean="0">
                <a:ea typeface="Times New Roman" panose="02020603050405020304" pitchFamily="18" charset="0"/>
              </a:rPr>
              <a:t>« Sur le chemin de la douleur avec Sacha »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2000" dirty="0" smtClean="0">
                <a:ea typeface="Times New Roman" panose="02020603050405020304" pitchFamily="18" charset="0"/>
              </a:rPr>
              <a:t>Editions </a:t>
            </a:r>
            <a:r>
              <a:rPr lang="fr-FR" altLang="fr-FR" sz="2000" dirty="0" err="1" smtClean="0">
                <a:ea typeface="Times New Roman" panose="02020603050405020304" pitchFamily="18" charset="0"/>
              </a:rPr>
              <a:t>Dubourdon</a:t>
            </a:r>
            <a:endParaRPr lang="fr-FR" altLang="fr-FR" sz="2000" dirty="0"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 smtClean="0"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 smtClean="0"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 smtClean="0"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 smtClean="0"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sz="2000" dirty="0"/>
          </a:p>
          <a:p>
            <a:endParaRPr lang="fr-FR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4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pic>
        <p:nvPicPr>
          <p:cNvPr id="7" name="Picture 4" descr="Deutsches Kinderschmerzzentrum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39" y="1826687"/>
            <a:ext cx="594661" cy="59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Les différents supports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4230" y="4490622"/>
            <a:ext cx="2513309" cy="204829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5783" y="3259744"/>
            <a:ext cx="2456141" cy="9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7019E-5701-0445-A273-5C623DBC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49" y="1594021"/>
            <a:ext cx="10515600" cy="126322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NAISSANCE D’AGLAE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3ADBE872-C560-1B44-BB08-E117B380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5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895" y="3075566"/>
            <a:ext cx="3106355" cy="2287267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8682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10962"/>
            <a:ext cx="10515600" cy="52763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5600" dirty="0" smtClean="0">
                <a:solidFill>
                  <a:srgbClr val="00B0F0"/>
                </a:solidFill>
              </a:rPr>
              <a:t>	A</a:t>
            </a:r>
            <a:r>
              <a:rPr lang="fr-FR" sz="5600" dirty="0" smtClean="0"/>
              <a:t>utonomiser</a:t>
            </a:r>
          </a:p>
          <a:p>
            <a:pPr marL="0" indent="0">
              <a:buNone/>
            </a:pPr>
            <a:r>
              <a:rPr lang="fr-FR" sz="5600" dirty="0" smtClean="0">
                <a:solidFill>
                  <a:srgbClr val="00B0F0"/>
                </a:solidFill>
              </a:rPr>
              <a:t>	G</a:t>
            </a:r>
            <a:r>
              <a:rPr lang="fr-FR" sz="5600" dirty="0" smtClean="0"/>
              <a:t>uider</a:t>
            </a:r>
            <a:endParaRPr lang="fr-FR" sz="5600" dirty="0"/>
          </a:p>
          <a:p>
            <a:pPr marL="0" indent="0">
              <a:buNone/>
            </a:pPr>
            <a:r>
              <a:rPr lang="fr-FR" sz="5600" dirty="0" smtClean="0">
                <a:solidFill>
                  <a:srgbClr val="00B0F0"/>
                </a:solidFill>
              </a:rPr>
              <a:t>	L</a:t>
            </a:r>
            <a:r>
              <a:rPr lang="fr-FR" sz="5600" dirty="0" smtClean="0"/>
              <a:t>âcher-prise</a:t>
            </a:r>
            <a:endParaRPr lang="fr-FR" sz="5600" dirty="0"/>
          </a:p>
          <a:p>
            <a:pPr marL="0" indent="0">
              <a:buNone/>
            </a:pPr>
            <a:r>
              <a:rPr lang="fr-FR" sz="5600" dirty="0" smtClean="0">
                <a:solidFill>
                  <a:srgbClr val="00B0F0"/>
                </a:solidFill>
              </a:rPr>
              <a:t>	A</a:t>
            </a:r>
            <a:r>
              <a:rPr lang="fr-FR" sz="5600" dirty="0" smtClean="0"/>
              <a:t>dapter</a:t>
            </a:r>
            <a:endParaRPr lang="fr-FR" sz="5600" dirty="0"/>
          </a:p>
          <a:p>
            <a:pPr marL="0" indent="0">
              <a:buNone/>
            </a:pPr>
            <a:r>
              <a:rPr lang="fr-FR" sz="5600" dirty="0" smtClean="0">
                <a:solidFill>
                  <a:srgbClr val="00B0F0"/>
                </a:solidFill>
              </a:rPr>
              <a:t>	E</a:t>
            </a:r>
            <a:r>
              <a:rPr lang="fr-FR" sz="5600" dirty="0" smtClean="0"/>
              <a:t>couter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4100" b="1" dirty="0" smtClean="0">
                <a:solidFill>
                  <a:schemeClr val="accent3"/>
                </a:solidFill>
              </a:rPr>
              <a:t>« AGLAE, ton programme ETP qui te fait bouger »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6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861" y="337672"/>
            <a:ext cx="3640939" cy="51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3" y="1232801"/>
            <a:ext cx="7685903" cy="5396003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7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0702" y="407773"/>
            <a:ext cx="948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 d’une plaquette pour les patients et les familles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5781">
                    <a:tint val="75000"/>
                  </a:srgbClr>
                </a:solidFill>
              </a:rPr>
              <a:t>Exemple de diaporama - CHU BDX</a:t>
            </a:r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8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785" y="91216"/>
            <a:ext cx="9766015" cy="6766784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062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52105" y="-420130"/>
            <a:ext cx="10515600" cy="1519881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MISE EN ŒUVRE DU PROJET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87DD-9E81-0240-9F82-248BB0BCFDEC}" type="slidenum">
              <a:rPr lang="fr-FR" smtClean="0">
                <a:solidFill>
                  <a:srgbClr val="005781">
                    <a:tint val="75000"/>
                  </a:srgbClr>
                </a:solidFill>
              </a:rPr>
              <a:pPr/>
              <a:t>9</a:t>
            </a:fld>
            <a:endParaRPr lang="fr-FR">
              <a:solidFill>
                <a:srgbClr val="005781">
                  <a:tint val="75000"/>
                </a:srgb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51" y="1279610"/>
            <a:ext cx="3322853" cy="1945504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2706130"/>
            <a:ext cx="839582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Dépôt du programme ETP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juin 2023</a:t>
            </a:r>
          </a:p>
          <a:p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Début officiel du programme: novembre 2023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2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hème Office">
  <a:themeElements>
    <a:clrScheme name="CHU 1">
      <a:dk1>
        <a:srgbClr val="005781"/>
      </a:dk1>
      <a:lt1>
        <a:srgbClr val="FFFFFF"/>
      </a:lt1>
      <a:dk2>
        <a:srgbClr val="005781"/>
      </a:dk2>
      <a:lt2>
        <a:srgbClr val="CAD6EE"/>
      </a:lt2>
      <a:accent1>
        <a:srgbClr val="039D6C"/>
      </a:accent1>
      <a:accent2>
        <a:srgbClr val="E84E1B"/>
      </a:accent2>
      <a:accent3>
        <a:srgbClr val="AC0370"/>
      </a:accent3>
      <a:accent4>
        <a:srgbClr val="CB0834"/>
      </a:accent4>
      <a:accent5>
        <a:srgbClr val="EF72A9"/>
      </a:accent5>
      <a:accent6>
        <a:srgbClr val="86BE56"/>
      </a:accent6>
      <a:hlink>
        <a:srgbClr val="46BCC9"/>
      </a:hlink>
      <a:folHlink>
        <a:srgbClr val="F08978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706</Words>
  <Application>Microsoft Office PowerPoint</Application>
  <PresentationFormat>Grand écran</PresentationFormat>
  <Paragraphs>216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1_Thème Office</vt:lpstr>
      <vt:lpstr>Présentation PowerPoint</vt:lpstr>
      <vt:lpstr>L’ORIGINE DU PROJET</vt:lpstr>
      <vt:lpstr>Valoriser l’existant </vt:lpstr>
      <vt:lpstr>Les différents supports</vt:lpstr>
      <vt:lpstr>NAISSANCE D’AGLAE</vt:lpstr>
      <vt:lpstr>Présentation PowerPoint</vt:lpstr>
      <vt:lpstr>Présentation PowerPoint</vt:lpstr>
      <vt:lpstr>Présentation PowerPoint</vt:lpstr>
      <vt:lpstr>MISE EN ŒUVRE DU PROJET</vt:lpstr>
      <vt:lpstr>Les ateliers</vt:lpstr>
      <vt:lpstr>Nos salles sur deux bâtiments</vt:lpstr>
      <vt:lpstr>Groupe psychocorporel</vt:lpstr>
      <vt:lpstr>Livre mabàm</vt:lpstr>
      <vt:lpstr>Groupe psychocorporel</vt:lpstr>
      <vt:lpstr>Groupe migraine et céphalées</vt:lpstr>
      <vt:lpstr>Groupe migraine et céphalées</vt:lpstr>
      <vt:lpstr>Présentation PowerPoint</vt:lpstr>
      <vt:lpstr>Groupe SDRC</vt:lpstr>
      <vt:lpstr>Groupe SDRC</vt:lpstr>
      <vt:lpstr>Groupe SDRC</vt:lpstr>
      <vt:lpstr>Présentation PowerPoint</vt:lpstr>
      <vt:lpstr>Présentation PowerPoint</vt:lpstr>
      <vt:lpstr>Les autres ateliers</vt:lpstr>
      <vt:lpstr>Evaluation du programme</vt:lpstr>
      <vt:lpstr>MERCI DE VOTRE ATTENTION</vt:lpstr>
    </vt:vector>
  </TitlesOfParts>
  <Company>CHU de Bordeaux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CAPDUPUY Helene</dc:creator>
  <cp:lastModifiedBy>BERCIAUD Sylvie</cp:lastModifiedBy>
  <cp:revision>63</cp:revision>
  <dcterms:created xsi:type="dcterms:W3CDTF">2023-04-25T09:05:52Z</dcterms:created>
  <dcterms:modified xsi:type="dcterms:W3CDTF">2024-06-13T10:47:25Z</dcterms:modified>
</cp:coreProperties>
</file>