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60" r:id="rId5"/>
    <p:sldId id="257" r:id="rId6"/>
    <p:sldId id="277" r:id="rId7"/>
    <p:sldId id="270" r:id="rId8"/>
    <p:sldId id="269" r:id="rId9"/>
    <p:sldId id="274" r:id="rId10"/>
    <p:sldId id="283" r:id="rId11"/>
    <p:sldId id="266" r:id="rId12"/>
    <p:sldId id="258" r:id="rId13"/>
    <p:sldId id="281" r:id="rId14"/>
    <p:sldId id="280" r:id="rId15"/>
    <p:sldId id="278" r:id="rId16"/>
    <p:sldId id="268" r:id="rId17"/>
    <p:sldId id="267" r:id="rId18"/>
    <p:sldId id="261" r:id="rId19"/>
    <p:sldId id="273" r:id="rId20"/>
    <p:sldId id="262" r:id="rId21"/>
    <p:sldId id="264" r:id="rId22"/>
    <p:sldId id="263" r:id="rId23"/>
    <p:sldId id="265" r:id="rId24"/>
    <p:sldId id="271" r:id="rId25"/>
    <p:sldId id="282" r:id="rId26"/>
    <p:sldId id="284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6477" autoAdjust="0"/>
  </p:normalViewPr>
  <p:slideViewPr>
    <p:cSldViewPr>
      <p:cViewPr varScale="1">
        <p:scale>
          <a:sx n="115" d="100"/>
          <a:sy n="115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13/06/2024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136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L’enfant douloureux chronique </a:t>
            </a:r>
            <a:r>
              <a:rPr lang="fr-FR" dirty="0" smtClean="0">
                <a:solidFill>
                  <a:srgbClr val="0070C0"/>
                </a:solidFill>
              </a:rPr>
              <a:t>en pédiatrie générale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30216"/>
            <a:ext cx="7448872" cy="12709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Journées du RESHO</a:t>
            </a:r>
          </a:p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juin 2024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050" name="Picture 2" descr="Centre Hospitalier de la Côte Basque – Onco-Nouvelle-Aquit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42" y="5661247"/>
            <a:ext cx="1714738" cy="10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202977" y="5949280"/>
            <a:ext cx="2568823" cy="792088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fr-FR" sz="2000" b="1" dirty="0" smtClean="0">
                <a:solidFill>
                  <a:schemeClr val="bg1"/>
                </a:solidFill>
              </a:rPr>
              <a:t>Dr. </a:t>
            </a:r>
            <a:r>
              <a:rPr lang="fr-FR" sz="2000" b="1" dirty="0" err="1" smtClean="0">
                <a:solidFill>
                  <a:schemeClr val="bg1"/>
                </a:solidFill>
              </a:rPr>
              <a:t>C.Belleau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l"/>
            <a:r>
              <a:rPr lang="fr-FR" sz="2000" b="1" dirty="0" smtClean="0">
                <a:solidFill>
                  <a:schemeClr val="bg1"/>
                </a:solidFill>
              </a:rPr>
              <a:t>Pédiatre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l"/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6786" t="35247" r="25595" b="20889"/>
          <a:stretch/>
        </p:blipFill>
        <p:spPr bwMode="auto">
          <a:xfrm>
            <a:off x="0" y="-27384"/>
            <a:ext cx="5256584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/>
          <a:srcRect l="24471" t="41799" r="20800" b="16402"/>
          <a:stretch/>
        </p:blipFill>
        <p:spPr bwMode="auto">
          <a:xfrm>
            <a:off x="2995611" y="3717032"/>
            <a:ext cx="6148389" cy="3140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2411760" y="836712"/>
            <a:ext cx="144016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940152" y="3573016"/>
            <a:ext cx="2880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Bilan étiologique non complet : </a:t>
            </a:r>
          </a:p>
          <a:p>
            <a:pPr lvl="1"/>
            <a:r>
              <a:rPr lang="fr-FR" sz="2000" dirty="0" smtClean="0"/>
              <a:t>Examens de base non réalisés</a:t>
            </a:r>
          </a:p>
          <a:p>
            <a:pPr lvl="1"/>
            <a:r>
              <a:rPr lang="fr-FR" sz="2000" dirty="0" smtClean="0"/>
              <a:t>Examens réalisés par des opérateurs non spécialisés</a:t>
            </a:r>
          </a:p>
          <a:p>
            <a:pPr lvl="1"/>
            <a:r>
              <a:rPr lang="fr-FR" sz="2000" dirty="0" smtClean="0"/>
              <a:t>Attention aux patients à présentation psychosociale d’emblée </a:t>
            </a:r>
          </a:p>
          <a:p>
            <a:pPr lvl="1"/>
            <a:r>
              <a:rPr lang="fr-FR" sz="2000" dirty="0" smtClean="0"/>
              <a:t>Examens complémentaires anciens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/>
              <a:t>Modification récente des symptômes : </a:t>
            </a:r>
          </a:p>
          <a:p>
            <a:pPr lvl="1"/>
            <a:r>
              <a:rPr lang="fr-FR" sz="2000" dirty="0" smtClean="0"/>
              <a:t>Suspicion de pathologie aigue surajoutée</a:t>
            </a:r>
          </a:p>
          <a:p>
            <a:pPr lvl="1"/>
            <a:r>
              <a:rPr lang="fr-FR" sz="2000" dirty="0" smtClean="0"/>
              <a:t>Céphalée </a:t>
            </a:r>
            <a:r>
              <a:rPr lang="fr-FR" sz="2000" dirty="0" err="1" smtClean="0"/>
              <a:t>ictale</a:t>
            </a:r>
            <a:r>
              <a:rPr lang="fr-FR" sz="2000" dirty="0" smtClean="0"/>
              <a:t> chez un migraineux connu </a:t>
            </a:r>
          </a:p>
          <a:p>
            <a:pPr lvl="1"/>
            <a:r>
              <a:rPr lang="fr-FR" sz="2000" dirty="0" smtClean="0"/>
              <a:t>Appendicite chez un douloureux abdominal chronique</a:t>
            </a:r>
          </a:p>
          <a:p>
            <a:endParaRPr lang="fr-FR" sz="24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Quand faire des examens </a:t>
            </a:r>
            <a:r>
              <a:rPr lang="fr-FR" dirty="0" smtClean="0">
                <a:solidFill>
                  <a:srgbClr val="C00000"/>
                </a:solidFill>
              </a:rPr>
              <a:t>?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Douleur abdominale : </a:t>
            </a:r>
          </a:p>
          <a:p>
            <a:pPr lvl="1"/>
            <a:r>
              <a:rPr lang="fr-FR" dirty="0" smtClean="0"/>
              <a:t>Pince </a:t>
            </a:r>
            <a:r>
              <a:rPr lang="fr-FR" dirty="0" err="1" smtClean="0"/>
              <a:t>aorto</a:t>
            </a:r>
            <a:r>
              <a:rPr lang="fr-FR" dirty="0"/>
              <a:t>-</a:t>
            </a:r>
            <a:r>
              <a:rPr lang="fr-FR" dirty="0" smtClean="0"/>
              <a:t>mésentérique</a:t>
            </a:r>
          </a:p>
          <a:p>
            <a:pPr lvl="1"/>
            <a:r>
              <a:rPr lang="fr-FR" dirty="0" smtClean="0"/>
              <a:t>Maladie cœliaque, allergies alimentaires</a:t>
            </a:r>
          </a:p>
          <a:p>
            <a:pPr lvl="1"/>
            <a:r>
              <a:rPr lang="fr-FR" dirty="0" smtClean="0"/>
              <a:t>MICI</a:t>
            </a:r>
          </a:p>
          <a:p>
            <a:pPr lvl="1"/>
            <a:r>
              <a:rPr lang="fr-FR" dirty="0" smtClean="0"/>
              <a:t>HTA</a:t>
            </a:r>
          </a:p>
          <a:p>
            <a:pPr lvl="1"/>
            <a:r>
              <a:rPr lang="fr-FR" dirty="0" smtClean="0"/>
              <a:t>Cause urologique (</a:t>
            </a:r>
            <a:r>
              <a:rPr lang="fr-FR" dirty="0" err="1" smtClean="0"/>
              <a:t>sd</a:t>
            </a:r>
            <a:r>
              <a:rPr lang="fr-FR" dirty="0" smtClean="0"/>
              <a:t> de la jonction)</a:t>
            </a:r>
          </a:p>
          <a:p>
            <a:pPr lvl="1"/>
            <a:r>
              <a:rPr lang="fr-FR" dirty="0" smtClean="0"/>
              <a:t>Cause gynéco</a:t>
            </a:r>
          </a:p>
          <a:p>
            <a:pPr lvl="1"/>
            <a:r>
              <a:rPr lang="fr-FR" dirty="0" smtClean="0"/>
              <a:t>Cause rachidienne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Pièges diagnostiques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Douleurs abdominales récurrentes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pap-pediatrie.fr/files/lamireau-20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5973" b="13339"/>
          <a:stretch/>
        </p:blipFill>
        <p:spPr bwMode="auto">
          <a:xfrm>
            <a:off x="0" y="1196751"/>
            <a:ext cx="9108504" cy="53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Céphalée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HTA</a:t>
            </a:r>
          </a:p>
          <a:p>
            <a:pPr lvl="1"/>
            <a:r>
              <a:rPr lang="fr-FR" dirty="0"/>
              <a:t>Ophtalmo</a:t>
            </a:r>
          </a:p>
          <a:p>
            <a:pPr lvl="1"/>
            <a:r>
              <a:rPr lang="fr-FR" dirty="0" smtClean="0"/>
              <a:t>HTIC</a:t>
            </a:r>
          </a:p>
          <a:p>
            <a:pPr lvl="1"/>
            <a:endParaRPr lang="fr-FR" dirty="0"/>
          </a:p>
          <a:p>
            <a:r>
              <a:rPr lang="fr-FR" b="1" dirty="0"/>
              <a:t>Douleur des membres : </a:t>
            </a:r>
          </a:p>
          <a:p>
            <a:pPr lvl="1"/>
            <a:r>
              <a:rPr lang="fr-FR" dirty="0"/>
              <a:t>Algodystrophie</a:t>
            </a:r>
          </a:p>
          <a:p>
            <a:pPr lvl="1"/>
            <a:r>
              <a:rPr lang="fr-FR" dirty="0"/>
              <a:t>Tumeurs </a:t>
            </a:r>
            <a:r>
              <a:rPr lang="fr-FR" dirty="0" smtClean="0"/>
              <a:t>osseuses</a:t>
            </a:r>
          </a:p>
          <a:p>
            <a:pPr lvl="1"/>
            <a:r>
              <a:rPr lang="fr-FR" dirty="0" smtClean="0"/>
              <a:t>OCMR</a:t>
            </a:r>
          </a:p>
          <a:p>
            <a:pPr lvl="1"/>
            <a:r>
              <a:rPr lang="fr-FR" dirty="0" smtClean="0"/>
              <a:t>Causes rachidiennes</a:t>
            </a:r>
            <a:endParaRPr lang="fr-FR" dirty="0"/>
          </a:p>
          <a:p>
            <a:pPr lvl="1"/>
            <a:r>
              <a:rPr lang="fr-FR" dirty="0"/>
              <a:t>Maladie de Fabry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Pièges diagnostiques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Céphalées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pap-pediatrie.fr/sites/pap-pediatrie.fr/files/espil-taris-20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t="9280" r="17698" b="6421"/>
          <a:stretch/>
        </p:blipFill>
        <p:spPr bwMode="auto">
          <a:xfrm>
            <a:off x="3528392" y="332656"/>
            <a:ext cx="5580112" cy="63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S’adresser à l’enfant</a:t>
            </a:r>
            <a:r>
              <a:rPr lang="fr-FR" sz="2400" dirty="0" smtClean="0"/>
              <a:t>, langage compréhensible</a:t>
            </a:r>
          </a:p>
          <a:p>
            <a:endParaRPr lang="fr-FR" sz="2400" dirty="0" smtClean="0"/>
          </a:p>
          <a:p>
            <a:r>
              <a:rPr lang="fr-FR" sz="2400" b="1" dirty="0" smtClean="0"/>
              <a:t>Echelles pédiatriques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Caractéristiques de la douleur </a:t>
            </a:r>
            <a:r>
              <a:rPr lang="fr-FR" sz="2400" dirty="0" smtClean="0"/>
              <a:t>: type, siège, irradiation, intensité, symptômes associés, facteurs aggravants et améliorant la douleur =&gt; mots imagés, prendre le temps</a:t>
            </a:r>
          </a:p>
          <a:p>
            <a:endParaRPr lang="fr-FR" sz="2400" dirty="0" smtClean="0"/>
          </a:p>
          <a:p>
            <a:r>
              <a:rPr lang="fr-FR" sz="2400" b="1" dirty="0" smtClean="0"/>
              <a:t>Historique des traitements </a:t>
            </a:r>
            <a:r>
              <a:rPr lang="fr-FR" sz="2400" dirty="0" smtClean="0"/>
              <a:t>: lesquels ? Quelle posologie ? Quelle efficacité ?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3. Evaluer la douleur</a:t>
            </a:r>
          </a:p>
        </p:txBody>
      </p:sp>
    </p:spTree>
    <p:extLst>
      <p:ext uri="{BB962C8B-B14F-4D97-AF65-F5344CB8AC3E}">
        <p14:creationId xmlns:p14="http://schemas.microsoft.com/office/powerpoint/2010/main" val="9832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Douleur neuropathique : score DNA4P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27945" t="18530" r="29560" b="15000"/>
          <a:stretch/>
        </p:blipFill>
        <p:spPr bwMode="auto">
          <a:xfrm>
            <a:off x="971600" y="1196752"/>
            <a:ext cx="6696743" cy="5633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fr-FR" sz="2200" b="1" dirty="0" smtClean="0"/>
              <a:t>Retentissement psychologique</a:t>
            </a:r>
            <a:r>
              <a:rPr lang="fr-FR" sz="2200" dirty="0" smtClean="0"/>
              <a:t> de la douleur : sommeil, alimentation, symptômes anxieux, dépressifs, idées suicidaires</a:t>
            </a:r>
          </a:p>
          <a:p>
            <a:endParaRPr lang="fr-FR" sz="1050" dirty="0" smtClean="0"/>
          </a:p>
          <a:p>
            <a:r>
              <a:rPr lang="fr-FR" sz="2200" b="1" dirty="0" smtClean="0"/>
              <a:t>Douleur psychosomatique </a:t>
            </a:r>
            <a:r>
              <a:rPr lang="fr-FR" sz="2200" dirty="0" smtClean="0"/>
              <a:t>: diagnostic d’élimination, ne pas nier la douleur</a:t>
            </a:r>
          </a:p>
          <a:p>
            <a:endParaRPr lang="fr-FR" sz="1050" dirty="0" smtClean="0"/>
          </a:p>
          <a:p>
            <a:r>
              <a:rPr lang="fr-FR" sz="2200" b="1" dirty="0" smtClean="0"/>
              <a:t>Rechercher un passé de violence  ou un événement traumatique : </a:t>
            </a:r>
            <a:r>
              <a:rPr lang="fr-FR" sz="2200" dirty="0" smtClean="0"/>
              <a:t>toujours poser et reposer la question</a:t>
            </a:r>
          </a:p>
          <a:p>
            <a:endParaRPr lang="fr-FR" sz="1050" b="1" dirty="0" smtClean="0"/>
          </a:p>
          <a:p>
            <a:r>
              <a:rPr lang="fr-FR" sz="2200" b="1" dirty="0" smtClean="0"/>
              <a:t>Retentissement </a:t>
            </a:r>
            <a:r>
              <a:rPr lang="fr-FR" sz="2200" dirty="0" smtClean="0"/>
              <a:t>sur la scolarité, les activités extrascolaires</a:t>
            </a:r>
          </a:p>
          <a:p>
            <a:endParaRPr lang="fr-FR" sz="1050" dirty="0" smtClean="0"/>
          </a:p>
          <a:p>
            <a:r>
              <a:rPr lang="fr-FR" sz="2200" b="1" dirty="0"/>
              <a:t>D</a:t>
            </a:r>
            <a:r>
              <a:rPr lang="fr-FR" sz="2200" b="1" dirty="0" smtClean="0"/>
              <a:t>ynamique familiale  : </a:t>
            </a:r>
            <a:r>
              <a:rPr lang="fr-FR" sz="2200" dirty="0" smtClean="0"/>
              <a:t>retentissement de la pathologie, conflits, attitude parentale (catastrophisme parental)</a:t>
            </a:r>
            <a:endParaRPr lang="fr-FR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4.Evaluation psycho sociale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2779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Lorenzo, 14 ans</a:t>
            </a:r>
          </a:p>
          <a:p>
            <a:r>
              <a:rPr lang="fr-FR" dirty="0" smtClean="0"/>
              <a:t>Douleurs du rachis lombo sacré et du membre inférieur </a:t>
            </a:r>
            <a:r>
              <a:rPr lang="fr-FR" dirty="0" smtClean="0"/>
              <a:t>droit, sans déficit</a:t>
            </a:r>
            <a:endParaRPr lang="fr-FR" dirty="0" smtClean="0"/>
          </a:p>
          <a:p>
            <a:r>
              <a:rPr lang="fr-FR" dirty="0" smtClean="0"/>
              <a:t>Diagnostic de sciatique hyper </a:t>
            </a:r>
            <a:r>
              <a:rPr lang="fr-FR" dirty="0" smtClean="0"/>
              <a:t>algique</a:t>
            </a:r>
            <a:endParaRPr lang="fr-FR" dirty="0" smtClean="0"/>
          </a:p>
          <a:p>
            <a:r>
              <a:rPr lang="fr-FR" dirty="0" smtClean="0"/>
              <a:t>Examens d’imagerie </a:t>
            </a:r>
            <a:r>
              <a:rPr lang="fr-FR" dirty="0" smtClean="0"/>
              <a:t>normaux</a:t>
            </a:r>
          </a:p>
          <a:p>
            <a:r>
              <a:rPr lang="fr-FR" dirty="0" smtClean="0"/>
              <a:t>Multiples consultations, antalgiques inefficaces</a:t>
            </a:r>
            <a:endParaRPr lang="fr-FR" dirty="0" smtClean="0"/>
          </a:p>
          <a:p>
            <a:r>
              <a:rPr lang="fr-FR" dirty="0" smtClean="0"/>
              <a:t>Hospitalisation pour antalgie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Cas clinique n°4 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87504" y="4725144"/>
            <a:ext cx="8229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b="1" dirty="0" smtClean="0"/>
              <a:t>Révélation d’agression sexuelle </a:t>
            </a:r>
            <a:r>
              <a:rPr lang="fr-FR" dirty="0" smtClean="0"/>
              <a:t>d’un éducateur sportif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1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116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C00000"/>
                </a:solidFill>
              </a:rPr>
              <a:t>Quelle est votre 1</a:t>
            </a:r>
            <a:r>
              <a:rPr lang="fr-FR" sz="3600" b="1" baseline="30000" dirty="0" smtClean="0">
                <a:solidFill>
                  <a:srgbClr val="C00000"/>
                </a:solidFill>
              </a:rPr>
              <a:t>ère</a:t>
            </a:r>
            <a:r>
              <a:rPr lang="fr-FR" sz="3600" b="1" dirty="0" smtClean="0">
                <a:solidFill>
                  <a:srgbClr val="C00000"/>
                </a:solidFill>
              </a:rPr>
              <a:t> pensée quand un patient douloureux chronique se présente aux urgences ?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Enfant Ayant Le Mal De Ventre Illustration de Vecteur - Illustration d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514388" cy="25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 de stock Portrait d'un médecin asiatique débordé et 170570880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02" y="2996952"/>
            <a:ext cx="46136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/>
              <a:t>Douleur très intense </a:t>
            </a:r>
            <a:r>
              <a:rPr lang="fr-FR" sz="2200" dirty="0" smtClean="0"/>
              <a:t>avec retentissement sur le sommeil et l’alimentation</a:t>
            </a:r>
          </a:p>
          <a:p>
            <a:endParaRPr lang="fr-FR" sz="1050" dirty="0" smtClean="0"/>
          </a:p>
          <a:p>
            <a:r>
              <a:rPr lang="fr-FR" sz="2200" b="1" dirty="0" smtClean="0"/>
              <a:t>Nécessité d’objectiver les symptômes </a:t>
            </a:r>
            <a:r>
              <a:rPr lang="fr-FR" sz="2200" dirty="0" smtClean="0"/>
              <a:t>sur une période d’observation</a:t>
            </a:r>
          </a:p>
          <a:p>
            <a:endParaRPr lang="fr-FR" sz="1050" dirty="0" smtClean="0"/>
          </a:p>
          <a:p>
            <a:r>
              <a:rPr lang="fr-FR" sz="2200" b="1" dirty="0" smtClean="0"/>
              <a:t>Nécessité de réaliser des examens complémentaires spécifiques</a:t>
            </a:r>
          </a:p>
          <a:p>
            <a:endParaRPr lang="fr-FR" sz="1050" b="1" dirty="0" smtClean="0"/>
          </a:p>
          <a:p>
            <a:r>
              <a:rPr lang="fr-FR" sz="2200" b="1" dirty="0" smtClean="0"/>
              <a:t>Répit</a:t>
            </a:r>
            <a:r>
              <a:rPr lang="fr-FR" sz="2200" dirty="0" smtClean="0"/>
              <a:t> parental</a:t>
            </a:r>
          </a:p>
          <a:p>
            <a:endParaRPr lang="fr-FR" sz="1050" dirty="0" smtClean="0"/>
          </a:p>
          <a:p>
            <a:r>
              <a:rPr lang="fr-FR" sz="2200" b="1" dirty="0" smtClean="0"/>
              <a:t>Inquiétude psychosociale </a:t>
            </a:r>
            <a:r>
              <a:rPr lang="fr-FR" sz="2200" dirty="0" smtClean="0"/>
              <a:t>: idées suicidaires, entourage non contenant, suspicion de violences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5.Indications d’hospitalisation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Traitements médicamenteux : </a:t>
            </a:r>
          </a:p>
          <a:p>
            <a:pPr lvl="1"/>
            <a:r>
              <a:rPr lang="fr-FR" sz="2000" dirty="0" smtClean="0"/>
              <a:t>Antalgiques classiques</a:t>
            </a:r>
          </a:p>
          <a:p>
            <a:pPr lvl="1"/>
            <a:r>
              <a:rPr lang="fr-FR" sz="2000" dirty="0" smtClean="0"/>
              <a:t>Douleurs neuropathiques </a:t>
            </a:r>
          </a:p>
          <a:p>
            <a:pPr lvl="1"/>
            <a:r>
              <a:rPr lang="fr-FR" sz="2000" dirty="0" smtClean="0"/>
              <a:t>Mélatonine, </a:t>
            </a:r>
            <a:r>
              <a:rPr lang="fr-FR" sz="2000" dirty="0" err="1" smtClean="0"/>
              <a:t>atarax</a:t>
            </a:r>
            <a:endParaRPr lang="fr-FR" sz="2000" dirty="0" smtClean="0"/>
          </a:p>
          <a:p>
            <a:pPr lvl="1"/>
            <a:r>
              <a:rPr lang="fr-FR" sz="2000" dirty="0" smtClean="0"/>
              <a:t>Douleurs abdominales : probiotiques , IPP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/>
              <a:t>Traitements non médicamenteux : </a:t>
            </a:r>
          </a:p>
          <a:p>
            <a:pPr lvl="1"/>
            <a:r>
              <a:rPr lang="fr-FR" sz="2000" dirty="0" smtClean="0"/>
              <a:t>Kinésithérapie, balnéothérapie</a:t>
            </a:r>
          </a:p>
          <a:p>
            <a:pPr lvl="1"/>
            <a:r>
              <a:rPr lang="fr-FR" sz="2000" dirty="0" smtClean="0"/>
              <a:t>Psychologue</a:t>
            </a:r>
          </a:p>
          <a:p>
            <a:pPr lvl="1"/>
            <a:r>
              <a:rPr lang="fr-FR" sz="2000" dirty="0" smtClean="0"/>
              <a:t>Sophrologue</a:t>
            </a:r>
          </a:p>
          <a:p>
            <a:pPr lvl="1"/>
            <a:r>
              <a:rPr lang="fr-FR" sz="2000" dirty="0" smtClean="0"/>
              <a:t>Art thérapie, </a:t>
            </a:r>
            <a:r>
              <a:rPr lang="fr-FR" sz="2000" dirty="0" err="1" smtClean="0"/>
              <a:t>équithérapie</a:t>
            </a:r>
            <a:r>
              <a:rPr lang="fr-FR" sz="2000" dirty="0" smtClean="0"/>
              <a:t>,…</a:t>
            </a:r>
          </a:p>
          <a:p>
            <a:pPr lvl="1"/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6.Prise en charge thérapeutique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7912"/>
          </a:xfrm>
        </p:spPr>
        <p:txBody>
          <a:bodyPr>
            <a:normAutofit/>
          </a:bodyPr>
          <a:lstStyle/>
          <a:p>
            <a:r>
              <a:rPr lang="fr-FR" sz="2200" b="1" dirty="0" smtClean="0"/>
              <a:t>Lien avec le médecin généraliste et/ou pédiatre </a:t>
            </a:r>
            <a:r>
              <a:rPr lang="fr-FR" sz="2200" dirty="0" smtClean="0"/>
              <a:t>: transmission d’informations à double sens, coordination des soins</a:t>
            </a:r>
          </a:p>
          <a:p>
            <a:endParaRPr lang="fr-FR" sz="1050" dirty="0" smtClean="0"/>
          </a:p>
          <a:p>
            <a:r>
              <a:rPr lang="fr-FR" sz="2200" b="1" dirty="0" smtClean="0"/>
              <a:t>Avis spécialisé, </a:t>
            </a:r>
            <a:r>
              <a:rPr lang="fr-FR" sz="2200" dirty="0" smtClean="0"/>
              <a:t>discussion en équipe</a:t>
            </a:r>
          </a:p>
          <a:p>
            <a:endParaRPr lang="fr-FR" sz="1050" b="1" dirty="0" smtClean="0"/>
          </a:p>
          <a:p>
            <a:r>
              <a:rPr lang="fr-FR" sz="2200" b="1" dirty="0" smtClean="0"/>
              <a:t>Centre de la douleur</a:t>
            </a:r>
          </a:p>
          <a:p>
            <a:endParaRPr lang="fr-FR" sz="1050" b="1" dirty="0" smtClean="0"/>
          </a:p>
          <a:p>
            <a:r>
              <a:rPr lang="fr-FR" sz="2200" b="1" dirty="0" smtClean="0"/>
              <a:t>Scolarité</a:t>
            </a:r>
          </a:p>
          <a:p>
            <a:endParaRPr lang="fr-FR" sz="1050" b="1" dirty="0" smtClean="0"/>
          </a:p>
          <a:p>
            <a:r>
              <a:rPr lang="fr-FR" sz="2200" b="1" dirty="0" smtClean="0"/>
              <a:t>Climat de confiance </a:t>
            </a:r>
            <a:r>
              <a:rPr lang="fr-FR" sz="2200" dirty="0" smtClean="0"/>
              <a:t>: dates de RDV, coordonnées pour solliciter dans l’intervalle, proposer l’hospitalisation</a:t>
            </a:r>
            <a:endParaRPr lang="fr-FR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7.Organiser le suivi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r>
              <a:rPr lang="fr-FR" sz="2200" b="1" dirty="0" smtClean="0"/>
              <a:t>Organiser le raisonnement comme dans les situations aigues </a:t>
            </a:r>
            <a:r>
              <a:rPr lang="fr-FR" sz="2200" dirty="0" smtClean="0"/>
              <a:t>: ce n’est pas parce que c’est chronique qu’on ne peut rien faire !</a:t>
            </a:r>
          </a:p>
          <a:p>
            <a:r>
              <a:rPr lang="fr-FR" sz="2200" b="1" dirty="0" smtClean="0"/>
              <a:t>S’adapter au temps que l’on a </a:t>
            </a:r>
            <a:r>
              <a:rPr lang="fr-FR" sz="2200" dirty="0" smtClean="0"/>
              <a:t>: savoir hospitaliser ou </a:t>
            </a:r>
            <a:r>
              <a:rPr lang="fr-FR" sz="2200" dirty="0" err="1" smtClean="0"/>
              <a:t>reconvoquer</a:t>
            </a:r>
            <a:r>
              <a:rPr lang="fr-FR" sz="2200" dirty="0" smtClean="0"/>
              <a:t> si peu de temps disponible.</a:t>
            </a:r>
          </a:p>
          <a:p>
            <a:r>
              <a:rPr lang="fr-FR" sz="2200" b="1" dirty="0" smtClean="0"/>
              <a:t>Ecouter</a:t>
            </a:r>
          </a:p>
          <a:p>
            <a:r>
              <a:rPr lang="fr-FR" sz="2200" b="1" dirty="0" smtClean="0"/>
              <a:t>Valider la demande, valider la douleur</a:t>
            </a:r>
          </a:p>
          <a:p>
            <a:r>
              <a:rPr lang="fr-FR" sz="2200" b="1" dirty="0" smtClean="0"/>
              <a:t>Etre honnête </a:t>
            </a:r>
            <a:r>
              <a:rPr lang="fr-FR" sz="2200" dirty="0" smtClean="0"/>
              <a:t>: pas de baguette magique, pas spécialiste</a:t>
            </a:r>
          </a:p>
          <a:p>
            <a:r>
              <a:rPr lang="fr-FR" sz="2200" b="1" dirty="0" smtClean="0"/>
              <a:t>Priorités</a:t>
            </a:r>
            <a:r>
              <a:rPr lang="fr-FR" sz="2200" dirty="0" smtClean="0"/>
              <a:t> : </a:t>
            </a:r>
          </a:p>
          <a:p>
            <a:pPr lvl="1"/>
            <a:r>
              <a:rPr lang="fr-FR" sz="2200" dirty="0"/>
              <a:t>E</a:t>
            </a:r>
            <a:r>
              <a:rPr lang="fr-FR" sz="2200" dirty="0" smtClean="0"/>
              <a:t>liminer UGT : causes Urgentes, Graves, Traitables</a:t>
            </a:r>
          </a:p>
          <a:p>
            <a:pPr lvl="1"/>
            <a:r>
              <a:rPr lang="fr-FR" sz="2200" dirty="0"/>
              <a:t>T</a:t>
            </a:r>
            <a:r>
              <a:rPr lang="fr-FR" sz="2200" dirty="0" smtClean="0"/>
              <a:t>enter de soulager</a:t>
            </a:r>
          </a:p>
          <a:p>
            <a:pPr lvl="1"/>
            <a:r>
              <a:rPr lang="fr-FR" sz="2200" dirty="0" smtClean="0"/>
              <a:t>Protéger si inquiétude psycho sociale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Positionnement du médecin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r>
              <a:rPr lang="fr-FR" sz="2000" dirty="0" smtClean="0"/>
              <a:t>Je te crois / Je vous crois.</a:t>
            </a:r>
          </a:p>
          <a:p>
            <a:r>
              <a:rPr lang="fr-FR" sz="2000" dirty="0" smtClean="0"/>
              <a:t>Je vois que c’est (très) difficile.</a:t>
            </a:r>
          </a:p>
          <a:p>
            <a:r>
              <a:rPr lang="fr-FR" sz="2000" dirty="0"/>
              <a:t>Nous avons éliminé les causes urgentes et graves, c’est une bonne </a:t>
            </a:r>
            <a:r>
              <a:rPr lang="fr-FR" sz="2000" dirty="0" smtClean="0"/>
              <a:t>nouvelle.</a:t>
            </a:r>
          </a:p>
          <a:p>
            <a:r>
              <a:rPr lang="fr-FR" sz="2000" dirty="0" smtClean="0"/>
              <a:t>C’est notre travail de chercher une cause, afin de trouver un traitement étiologique. Mais quelle que soit la cause, il faut traiter le symptôme.</a:t>
            </a:r>
          </a:p>
          <a:p>
            <a:r>
              <a:rPr lang="fr-FR" sz="2000" dirty="0" smtClean="0"/>
              <a:t>Pour traiter le symptôme, il faut des médicaments, mais aussi d’autres techniques non médicamenteuses.</a:t>
            </a:r>
          </a:p>
          <a:p>
            <a:r>
              <a:rPr lang="fr-FR" sz="2000" dirty="0"/>
              <a:t>I</a:t>
            </a:r>
            <a:r>
              <a:rPr lang="fr-FR" sz="2000" dirty="0" smtClean="0"/>
              <a:t>l faut que l’on mette en place des moyens pour améliorer le quotidien : d’abord apprendre à vivre avec la douleur en reprenant les activités progressivement, puis faire en sorte que petit à petit cette douleur diminue.</a:t>
            </a:r>
          </a:p>
          <a:p>
            <a:r>
              <a:rPr lang="fr-FR" sz="2000" dirty="0" smtClean="0"/>
              <a:t>On va prévoir un suivi avec les personnes spécialisées.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Phrases utiles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Pas à pas de pédiatrie, Douleur abdominale récurrente, </a:t>
            </a:r>
            <a:r>
              <a:rPr lang="fr-FR" sz="2000" dirty="0" err="1" smtClean="0">
                <a:solidFill>
                  <a:srgbClr val="0070C0"/>
                </a:solidFill>
              </a:rPr>
              <a:t>T.Lamireau</a:t>
            </a:r>
            <a:r>
              <a:rPr lang="fr-FR" sz="2000" dirty="0" smtClean="0">
                <a:solidFill>
                  <a:srgbClr val="0070C0"/>
                </a:solidFill>
              </a:rPr>
              <a:t>, mise à jour 2017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Pas à pas de pédiatrie, Céphalée et migraine de l’enfant, </a:t>
            </a:r>
            <a:r>
              <a:rPr lang="fr-FR" sz="2000" dirty="0" err="1" smtClean="0">
                <a:solidFill>
                  <a:srgbClr val="0070C0"/>
                </a:solidFill>
              </a:rPr>
              <a:t>C.Espil</a:t>
            </a:r>
            <a:r>
              <a:rPr lang="fr-FR" sz="2000" dirty="0" smtClean="0">
                <a:solidFill>
                  <a:srgbClr val="0070C0"/>
                </a:solidFill>
              </a:rPr>
              <a:t> Taris, mise à jour 2017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Lignes directrices sur la prise en charge de la douleur chronique chez l’enfant, Organisation mondiale de la santé 2021</a:t>
            </a:r>
          </a:p>
          <a:p>
            <a:r>
              <a:rPr lang="fr-FR" sz="2000" dirty="0" err="1" smtClean="0">
                <a:solidFill>
                  <a:srgbClr val="0070C0"/>
                </a:solidFill>
              </a:rPr>
              <a:t>Pediadol</a:t>
            </a:r>
            <a:endParaRPr lang="fr-FR" sz="2000" dirty="0" smtClean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Merci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098" name="Picture 2" descr="Douleurs aux urgences illustration libre de droit sur IllustraBan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27633"/>
            <a:ext cx="5345410" cy="36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Oh non pas ça !...</a:t>
            </a:r>
          </a:p>
          <a:p>
            <a:pPr marL="0" indent="0">
              <a:buNone/>
            </a:pPr>
            <a:r>
              <a:rPr lang="fr-FR" sz="2400" dirty="0" smtClean="0"/>
              <a:t>Cela va me prendre trop de temps !</a:t>
            </a:r>
          </a:p>
          <a:p>
            <a:pPr marL="0" indent="0">
              <a:buNone/>
            </a:pPr>
            <a:r>
              <a:rPr lang="fr-FR" sz="2400" dirty="0" smtClean="0"/>
              <a:t>C’est pas dans mes compétences…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Qu’est ce que je vais faire ?...</a:t>
            </a:r>
          </a:p>
          <a:p>
            <a:pPr marL="0" indent="0">
              <a:buNone/>
            </a:pPr>
            <a:r>
              <a:rPr lang="fr-FR" sz="2400" dirty="0" smtClean="0"/>
              <a:t>J’ai mal à tête moi aussi tout à coup…</a:t>
            </a:r>
          </a:p>
          <a:p>
            <a:pPr marL="0" indent="0">
              <a:buNone/>
            </a:pPr>
            <a:r>
              <a:rPr lang="fr-FR" sz="2400" dirty="0" smtClean="0"/>
              <a:t>Encore un </a:t>
            </a:r>
            <a:r>
              <a:rPr lang="fr-FR" sz="2400" dirty="0" err="1" smtClean="0"/>
              <a:t>tamalou</a:t>
            </a:r>
            <a:r>
              <a:rPr lang="fr-FR" sz="2400" dirty="0" smtClean="0"/>
              <a:t>…</a:t>
            </a:r>
          </a:p>
          <a:p>
            <a:pPr marL="0" indent="0">
              <a:buNone/>
            </a:pPr>
            <a:r>
              <a:rPr lang="fr-FR" sz="2400" dirty="0" smtClean="0"/>
              <a:t>On va l’envoyer chez le psy…</a:t>
            </a:r>
          </a:p>
          <a:p>
            <a:pPr marL="0" indent="0">
              <a:buNone/>
            </a:pPr>
            <a:r>
              <a:rPr lang="fr-FR" sz="2400" dirty="0" smtClean="0"/>
              <a:t>On la met dans un lit, on verra demain …</a:t>
            </a:r>
          </a:p>
          <a:p>
            <a:pPr marL="0" indent="0">
              <a:buNone/>
            </a:pPr>
            <a:r>
              <a:rPr lang="fr-FR" sz="2400" dirty="0" smtClean="0"/>
              <a:t>Comment je vais faire pour pas l’hospitaliser ?</a:t>
            </a:r>
          </a:p>
          <a:p>
            <a:pPr marL="0" indent="0">
              <a:buNone/>
            </a:pPr>
            <a:r>
              <a:rPr lang="fr-FR" sz="2400" dirty="0" smtClean="0"/>
              <a:t>Oh non, un syndrome Haïtien !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1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Préciser la demande du jour :</a:t>
            </a:r>
          </a:p>
          <a:p>
            <a:pPr lvl="1"/>
            <a:r>
              <a:rPr lang="fr-FR" sz="2000" dirty="0" smtClean="0"/>
              <a:t>Douleur insupportable ?</a:t>
            </a:r>
          </a:p>
          <a:p>
            <a:pPr lvl="1"/>
            <a:r>
              <a:rPr lang="fr-FR" sz="2000" dirty="0" smtClean="0"/>
              <a:t>Bilan étiologique ?</a:t>
            </a:r>
          </a:p>
          <a:p>
            <a:pPr lvl="1"/>
            <a:r>
              <a:rPr lang="fr-FR" sz="2000" dirty="0" smtClean="0"/>
              <a:t>Avis spécialisé ?</a:t>
            </a:r>
          </a:p>
          <a:p>
            <a:pPr lvl="1"/>
            <a:r>
              <a:rPr lang="fr-FR" sz="2000" dirty="0" smtClean="0"/>
              <a:t>Besoin de répit ?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/>
              <a:t>Interroger précisément sur les symptômes actuels et leur retentissement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Synthétiser l’histoire chronique </a:t>
            </a:r>
            <a:r>
              <a:rPr lang="fr-FR" sz="2400" dirty="0" smtClean="0"/>
              <a:t>avec une chronologie des symptômes, examens complémentaires et traitements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1.Entendre la demande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Interrogatoire : </a:t>
            </a:r>
          </a:p>
          <a:p>
            <a:pPr lvl="1"/>
            <a:r>
              <a:rPr lang="fr-FR" sz="2000" dirty="0" smtClean="0"/>
              <a:t>Symptômes actuels</a:t>
            </a:r>
          </a:p>
          <a:p>
            <a:pPr lvl="1"/>
            <a:r>
              <a:rPr lang="fr-FR" sz="2000" dirty="0" smtClean="0"/>
              <a:t>Synthétiser la chronologie des symptômes chroniques</a:t>
            </a:r>
          </a:p>
          <a:p>
            <a:pPr lvl="1"/>
            <a:r>
              <a:rPr lang="fr-FR" sz="2000" dirty="0" smtClean="0"/>
              <a:t>Examens déjà réalisés</a:t>
            </a:r>
          </a:p>
          <a:p>
            <a:pPr lvl="1"/>
            <a:r>
              <a:rPr lang="fr-FR" sz="2000" dirty="0" smtClean="0"/>
              <a:t>Historique des traitements</a:t>
            </a:r>
          </a:p>
          <a:p>
            <a:pPr lvl="1"/>
            <a:r>
              <a:rPr lang="fr-FR" sz="2000" dirty="0" smtClean="0"/>
              <a:t>Retentissement : scolarité, activités, vie familiale, sommeil, alimentation</a:t>
            </a:r>
          </a:p>
          <a:p>
            <a:pPr marL="109728" indent="0">
              <a:buNone/>
            </a:pPr>
            <a:endParaRPr lang="fr-FR" sz="24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b="1" dirty="0"/>
              <a:t>Examen clinique complet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Courbes de croissance</a:t>
            </a:r>
          </a:p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2.Evaluation somatique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Quand faire des examens ?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3"/>
          </a:xfrm>
        </p:spPr>
        <p:txBody>
          <a:bodyPr>
            <a:normAutofit lnSpcReduction="10000"/>
          </a:bodyPr>
          <a:lstStyle/>
          <a:p>
            <a:r>
              <a:rPr lang="fr-FR" sz="2000" dirty="0" err="1" smtClean="0"/>
              <a:t>Mikel</a:t>
            </a:r>
            <a:r>
              <a:rPr lang="fr-FR" sz="2000" dirty="0" smtClean="0"/>
              <a:t>, 3 </a:t>
            </a:r>
            <a:r>
              <a:rPr lang="fr-FR" sz="2000" dirty="0" smtClean="0"/>
              <a:t>ans</a:t>
            </a:r>
          </a:p>
          <a:p>
            <a:r>
              <a:rPr lang="fr-FR" sz="2000" dirty="0" smtClean="0"/>
              <a:t>Antécédents : encéphalopathie épileptique précoce d’origine génétique, asthme</a:t>
            </a:r>
          </a:p>
          <a:p>
            <a:r>
              <a:rPr lang="fr-FR" sz="2000" dirty="0" smtClean="0"/>
              <a:t>Multiples hospitalisations pour pleurs, cris, mouvements anormaux, agitation</a:t>
            </a:r>
          </a:p>
          <a:p>
            <a:r>
              <a:rPr lang="fr-FR" sz="2000" dirty="0" smtClean="0"/>
              <a:t>Traitements: </a:t>
            </a:r>
            <a:r>
              <a:rPr lang="fr-FR" sz="2000" dirty="0" err="1" smtClean="0"/>
              <a:t>vimpat</a:t>
            </a:r>
            <a:r>
              <a:rPr lang="fr-FR" sz="2000" dirty="0" smtClean="0"/>
              <a:t>, </a:t>
            </a:r>
            <a:r>
              <a:rPr lang="fr-FR" sz="2000" dirty="0" err="1" smtClean="0"/>
              <a:t>rivotril</a:t>
            </a:r>
            <a:r>
              <a:rPr lang="fr-FR" sz="2000" dirty="0" smtClean="0"/>
              <a:t>, </a:t>
            </a:r>
            <a:r>
              <a:rPr lang="fr-FR" sz="2000" dirty="0" err="1" smtClean="0"/>
              <a:t>sabril</a:t>
            </a:r>
            <a:r>
              <a:rPr lang="fr-FR" sz="2000" dirty="0" smtClean="0"/>
              <a:t>, </a:t>
            </a:r>
            <a:r>
              <a:rPr lang="fr-FR" sz="2000" dirty="0" err="1" smtClean="0"/>
              <a:t>depakine</a:t>
            </a:r>
            <a:r>
              <a:rPr lang="fr-FR" sz="2000" dirty="0" smtClean="0"/>
              <a:t>, </a:t>
            </a:r>
            <a:r>
              <a:rPr lang="fr-FR" sz="2000" dirty="0" err="1" smtClean="0"/>
              <a:t>laroxyl</a:t>
            </a:r>
            <a:r>
              <a:rPr lang="fr-FR" sz="2000" dirty="0" smtClean="0"/>
              <a:t>, </a:t>
            </a:r>
            <a:r>
              <a:rPr lang="fr-FR" sz="2000" dirty="0" err="1" smtClean="0"/>
              <a:t>théralène</a:t>
            </a:r>
            <a:r>
              <a:rPr lang="fr-FR" sz="2000" dirty="0" smtClean="0"/>
              <a:t>, </a:t>
            </a:r>
            <a:r>
              <a:rPr lang="fr-FR" sz="2000" dirty="0" err="1" smtClean="0"/>
              <a:t>flixotide</a:t>
            </a:r>
            <a:r>
              <a:rPr lang="fr-FR" sz="2000" dirty="0" smtClean="0"/>
              <a:t>, </a:t>
            </a:r>
            <a:r>
              <a:rPr lang="fr-FR" sz="2000" dirty="0" err="1" smtClean="0"/>
              <a:t>forlax</a:t>
            </a:r>
            <a:endParaRPr lang="fr-FR" sz="2000" dirty="0" smtClean="0"/>
          </a:p>
          <a:p>
            <a:r>
              <a:rPr lang="fr-FR" sz="2000" dirty="0" smtClean="0"/>
              <a:t>Nouvelle hospitalisation pour douleur : </a:t>
            </a:r>
            <a:r>
              <a:rPr lang="fr-FR" sz="2000" dirty="0" err="1" smtClean="0"/>
              <a:t>paracetamol</a:t>
            </a:r>
            <a:r>
              <a:rPr lang="fr-FR" sz="2000" dirty="0" smtClean="0"/>
              <a:t>, ibuprofène, </a:t>
            </a:r>
            <a:r>
              <a:rPr lang="fr-FR" sz="2000" dirty="0" err="1" smtClean="0"/>
              <a:t>nubain</a:t>
            </a:r>
            <a:endParaRPr lang="fr-FR" sz="2000" dirty="0"/>
          </a:p>
          <a:p>
            <a:r>
              <a:rPr lang="fr-FR" sz="2000" dirty="0" smtClean="0"/>
              <a:t>Observation de douleurs à la mobilisation active et passive du membre inférieur gauche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Cas clinique n°1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15893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=&gt; </a:t>
            </a:r>
            <a:r>
              <a:rPr lang="fr-FR" sz="2000" dirty="0" smtClean="0"/>
              <a:t>Radio</a:t>
            </a:r>
            <a:r>
              <a:rPr lang="fr-FR" sz="2000" b="1" dirty="0" smtClean="0"/>
              <a:t> </a:t>
            </a:r>
            <a:r>
              <a:rPr lang="fr-FR" sz="2000" b="1" dirty="0"/>
              <a:t>: fracture de l’extrémité inférieure des 2 os de la jambe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154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23735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err="1" smtClean="0"/>
              <a:t>Loan</a:t>
            </a:r>
            <a:r>
              <a:rPr lang="fr-FR" sz="2000" dirty="0" smtClean="0"/>
              <a:t>, </a:t>
            </a:r>
            <a:r>
              <a:rPr lang="fr-FR" sz="2000" dirty="0" smtClean="0"/>
              <a:t>12 </a:t>
            </a:r>
            <a:r>
              <a:rPr lang="fr-FR" sz="2000" dirty="0" smtClean="0"/>
              <a:t>ans</a:t>
            </a:r>
          </a:p>
          <a:p>
            <a:r>
              <a:rPr lang="fr-FR" sz="2000" dirty="0"/>
              <a:t>Contexte de douleurs abdominales chroniques depuis 6 mois</a:t>
            </a:r>
          </a:p>
          <a:p>
            <a:r>
              <a:rPr lang="fr-FR" sz="2000" dirty="0"/>
              <a:t>Hospitalisation en décembre : iléite, cytolyse hépatique 10N, spontanément résolutive. </a:t>
            </a:r>
            <a:r>
              <a:rPr lang="fr-FR" sz="2000" dirty="0" err="1"/>
              <a:t>Copro</a:t>
            </a:r>
            <a:r>
              <a:rPr lang="fr-FR" sz="2000" dirty="0"/>
              <a:t> positive à </a:t>
            </a:r>
            <a:r>
              <a:rPr lang="fr-FR" sz="2000" dirty="0" err="1"/>
              <a:t>Diaentamoeba</a:t>
            </a:r>
            <a:r>
              <a:rPr lang="fr-FR" sz="2000" dirty="0"/>
              <a:t> </a:t>
            </a:r>
            <a:r>
              <a:rPr lang="fr-FR" sz="2000" dirty="0" err="1"/>
              <a:t>fragilis</a:t>
            </a:r>
            <a:endParaRPr lang="fr-FR" sz="2000" dirty="0"/>
          </a:p>
          <a:p>
            <a:r>
              <a:rPr lang="fr-FR" sz="2000" dirty="0"/>
              <a:t>Contrôle écho et bilan bio : </a:t>
            </a:r>
            <a:r>
              <a:rPr lang="fr-FR" sz="2000" dirty="0" smtClean="0"/>
              <a:t>normaux</a:t>
            </a:r>
            <a:endParaRPr lang="fr-FR" sz="2000" dirty="0" smtClean="0"/>
          </a:p>
          <a:p>
            <a:r>
              <a:rPr lang="fr-FR" sz="2000" dirty="0" smtClean="0"/>
              <a:t>Février : nouvelle c</a:t>
            </a:r>
            <a:r>
              <a:rPr lang="fr-FR" sz="2000" dirty="0" smtClean="0"/>
              <a:t>onsultation </a:t>
            </a:r>
            <a:r>
              <a:rPr lang="fr-FR" sz="2000" dirty="0" smtClean="0"/>
              <a:t>pour douleurs </a:t>
            </a:r>
            <a:r>
              <a:rPr lang="fr-FR" sz="2000" dirty="0" smtClean="0"/>
              <a:t>abdominales intenses</a:t>
            </a:r>
            <a:endParaRPr lang="fr-FR" sz="2000" dirty="0" smtClean="0"/>
          </a:p>
          <a:p>
            <a:r>
              <a:rPr lang="fr-FR" sz="2000" dirty="0" smtClean="0"/>
              <a:t>Bilan retrouvant une cytolyse hépatique à </a:t>
            </a:r>
            <a:r>
              <a:rPr lang="fr-FR" sz="2000" dirty="0" smtClean="0"/>
              <a:t>3N, écho </a:t>
            </a:r>
            <a:r>
              <a:rPr lang="fr-FR" sz="2000" dirty="0" err="1" smtClean="0"/>
              <a:t>abdo</a:t>
            </a:r>
            <a:r>
              <a:rPr lang="fr-FR" sz="2000" dirty="0" smtClean="0"/>
              <a:t> normale</a:t>
            </a:r>
            <a:endParaRPr lang="fr-FR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Cas clinique n°2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13048" y="4149080"/>
            <a:ext cx="8229600" cy="12549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Avis gastro : rechercher une MICI</a:t>
            </a:r>
          </a:p>
          <a:p>
            <a:r>
              <a:rPr lang="fr-FR" sz="2000" dirty="0" err="1" smtClean="0"/>
              <a:t>Calprotectine</a:t>
            </a:r>
            <a:r>
              <a:rPr lang="fr-FR" sz="2000" dirty="0" smtClean="0"/>
              <a:t> fécale : </a:t>
            </a:r>
            <a:r>
              <a:rPr lang="fr-FR" sz="2000" dirty="0"/>
              <a:t>3542 mg/kg</a:t>
            </a:r>
            <a:endParaRPr lang="fr-FR" sz="2000" dirty="0" smtClean="0"/>
          </a:p>
          <a:p>
            <a:pPr marL="109728" indent="0">
              <a:buFont typeface="Wingdings 3"/>
              <a:buNone/>
            </a:pPr>
            <a:r>
              <a:rPr lang="fr-FR" sz="2000" b="1" dirty="0" smtClean="0"/>
              <a:t>=&gt; Diagnostic de </a:t>
            </a:r>
            <a:r>
              <a:rPr lang="fr-FR" sz="2000" b="1" dirty="0" smtClean="0"/>
              <a:t>MICI confirmé par la coloscopie et </a:t>
            </a:r>
            <a:r>
              <a:rPr lang="fr-FR" sz="2000" b="1" dirty="0" err="1" smtClean="0"/>
              <a:t>entero</a:t>
            </a:r>
            <a:r>
              <a:rPr lang="fr-FR" sz="2000" b="1" dirty="0" smtClean="0"/>
              <a:t> IRM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010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27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Lou-Anne, </a:t>
            </a:r>
            <a:r>
              <a:rPr lang="fr-FR" sz="2000" dirty="0" smtClean="0"/>
              <a:t>10 ans</a:t>
            </a:r>
          </a:p>
          <a:p>
            <a:pPr marL="0" indent="0">
              <a:buNone/>
            </a:pPr>
            <a:r>
              <a:rPr lang="fr-FR" sz="2000" dirty="0" smtClean="0"/>
              <a:t>Antécédent de douleurs </a:t>
            </a:r>
            <a:r>
              <a:rPr lang="fr-FR" sz="2000" dirty="0"/>
              <a:t>du genou et de la cheville </a:t>
            </a:r>
            <a:r>
              <a:rPr lang="fr-FR" sz="2000" dirty="0" smtClean="0"/>
              <a:t>droits résolutives</a:t>
            </a:r>
          </a:p>
          <a:p>
            <a:pPr marL="0" indent="0">
              <a:buNone/>
            </a:pPr>
            <a:r>
              <a:rPr lang="fr-FR" sz="2000" dirty="0" smtClean="0"/>
              <a:t>Consulte pour douleurs de la clavicule droite depuis 3 mois</a:t>
            </a:r>
          </a:p>
          <a:p>
            <a:pPr marL="0" indent="0">
              <a:buNone/>
            </a:pPr>
            <a:r>
              <a:rPr lang="fr-FR" sz="2000" dirty="0" smtClean="0"/>
              <a:t>Multiples échographies et radiographies normales =&gt; suspicion d’entorse de la clavicule</a:t>
            </a:r>
          </a:p>
          <a:p>
            <a:pPr marL="0" indent="0">
              <a:buNone/>
            </a:pPr>
            <a:r>
              <a:rPr lang="fr-FR" sz="2000" dirty="0" smtClean="0"/>
              <a:t>Examen : tuméfaction de la clavicule droite, douloureuse, non inflammatoire</a:t>
            </a:r>
          </a:p>
          <a:p>
            <a:pPr marL="0" indent="0">
              <a:buNone/>
            </a:pPr>
            <a:r>
              <a:rPr lang="fr-FR" sz="2000" dirty="0" smtClean="0"/>
              <a:t>Bilan bio : normal, pas de syndrome inflammatoire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Cas clinique n°3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5320" y="4581128"/>
            <a:ext cx="8229600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fr-FR" sz="2000" b="1" dirty="0"/>
              <a:t>Scanner</a:t>
            </a:r>
            <a:r>
              <a:rPr lang="fr-FR" sz="2000" dirty="0"/>
              <a:t> : Importants remaniements du tiers proximal </a:t>
            </a:r>
            <a:r>
              <a:rPr lang="fr-FR" sz="2000" dirty="0" smtClean="0"/>
              <a:t>de </a:t>
            </a:r>
            <a:r>
              <a:rPr lang="fr-FR" sz="2000" dirty="0"/>
              <a:t>la clavicule gauche </a:t>
            </a:r>
            <a:r>
              <a:rPr lang="fr-FR" sz="2000" dirty="0" smtClean="0"/>
              <a:t> : importante </a:t>
            </a:r>
            <a:r>
              <a:rPr lang="fr-FR" sz="2000" dirty="0"/>
              <a:t>composante  d'ostéolyse avec rupture corticale, </a:t>
            </a:r>
            <a:r>
              <a:rPr lang="fr-FR" sz="2000" dirty="0" smtClean="0"/>
              <a:t>hypertrophie </a:t>
            </a:r>
            <a:r>
              <a:rPr lang="fr-FR" sz="2000" dirty="0"/>
              <a:t>osseuse </a:t>
            </a:r>
            <a:r>
              <a:rPr lang="fr-FR" sz="2000" dirty="0" smtClean="0"/>
              <a:t>et faible </a:t>
            </a:r>
            <a:r>
              <a:rPr lang="fr-FR" sz="2000" dirty="0"/>
              <a:t>composante d' apposition </a:t>
            </a:r>
            <a:r>
              <a:rPr lang="fr-FR" sz="2000" dirty="0" err="1"/>
              <a:t>périostée</a:t>
            </a:r>
            <a:r>
              <a:rPr lang="fr-FR" sz="2000" dirty="0"/>
              <a:t>  et de construction osseuse.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=&gt; Ostéomyélite chronique multifocale récurrente</a:t>
            </a:r>
            <a:endParaRPr lang="fr-FR" sz="2000" b="1" dirty="0"/>
          </a:p>
          <a:p>
            <a:pPr marL="0" indent="0">
              <a:buFont typeface="Wingdings 3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138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290</TotalTime>
  <Words>1113</Words>
  <Application>Microsoft Office PowerPoint</Application>
  <PresentationFormat>Affichage à l'écran (4:3)</PresentationFormat>
  <Paragraphs>182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Lucida Sans Unicode</vt:lpstr>
      <vt:lpstr>Verdana</vt:lpstr>
      <vt:lpstr>Wingdings 2</vt:lpstr>
      <vt:lpstr>Wingdings 3</vt:lpstr>
      <vt:lpstr>Rotonde</vt:lpstr>
      <vt:lpstr>L’enfant douloureux chronique en pédiatrie générale</vt:lpstr>
      <vt:lpstr>Présentation PowerPoint</vt:lpstr>
      <vt:lpstr>Présentation PowerPoint</vt:lpstr>
      <vt:lpstr>1.Entendre la demande</vt:lpstr>
      <vt:lpstr>2.Evaluation somatique</vt:lpstr>
      <vt:lpstr>Quand faire des examens ?</vt:lpstr>
      <vt:lpstr>Cas clinique n°1</vt:lpstr>
      <vt:lpstr>Cas clinique n°2 </vt:lpstr>
      <vt:lpstr>Cas clinique n°3</vt:lpstr>
      <vt:lpstr>Présentation PowerPoint</vt:lpstr>
      <vt:lpstr>Quand faire des examens ?</vt:lpstr>
      <vt:lpstr>Pièges diagnostiques</vt:lpstr>
      <vt:lpstr>Douleurs abdominales récurrentes</vt:lpstr>
      <vt:lpstr>Pièges diagnostiques</vt:lpstr>
      <vt:lpstr>Céphalées</vt:lpstr>
      <vt:lpstr>3. Evaluer la douleur</vt:lpstr>
      <vt:lpstr>Douleur neuropathique : score DNA4P</vt:lpstr>
      <vt:lpstr>4.Evaluation psycho sociale</vt:lpstr>
      <vt:lpstr>Cas clinique n°4 :</vt:lpstr>
      <vt:lpstr>5.Indications d’hospitalisation</vt:lpstr>
      <vt:lpstr>6.Prise en charge thérapeutique</vt:lpstr>
      <vt:lpstr>7.Organiser le suivi</vt:lpstr>
      <vt:lpstr>Positionnement du médecin</vt:lpstr>
      <vt:lpstr>Phrases utiles</vt:lpstr>
      <vt:lpstr>Biblio</vt:lpstr>
      <vt:lpstr>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belleau</dc:creator>
  <cp:lastModifiedBy>017119</cp:lastModifiedBy>
  <cp:revision>56</cp:revision>
  <dcterms:created xsi:type="dcterms:W3CDTF">2024-06-09T20:30:50Z</dcterms:created>
  <dcterms:modified xsi:type="dcterms:W3CDTF">2024-06-13T15:27:08Z</dcterms:modified>
</cp:coreProperties>
</file>