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9" r:id="rId4"/>
    <p:sldId id="327" r:id="rId5"/>
    <p:sldId id="341" r:id="rId6"/>
    <p:sldId id="272" r:id="rId7"/>
    <p:sldId id="273" r:id="rId8"/>
    <p:sldId id="257" r:id="rId9"/>
    <p:sldId id="258" r:id="rId10"/>
    <p:sldId id="266" r:id="rId11"/>
    <p:sldId id="263" r:id="rId12"/>
    <p:sldId id="264" r:id="rId13"/>
    <p:sldId id="274" r:id="rId14"/>
    <p:sldId id="265" r:id="rId15"/>
    <p:sldId id="275" r:id="rId16"/>
    <p:sldId id="268" r:id="rId17"/>
    <p:sldId id="277" r:id="rId18"/>
    <p:sldId id="279" r:id="rId19"/>
    <p:sldId id="342" r:id="rId20"/>
    <p:sldId id="267" r:id="rId21"/>
    <p:sldId id="260" r:id="rId22"/>
    <p:sldId id="269" r:id="rId23"/>
    <p:sldId id="271" r:id="rId24"/>
    <p:sldId id="261" r:id="rId25"/>
    <p:sldId id="27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F68"/>
    <a:srgbClr val="E9D8E9"/>
    <a:srgbClr val="CC66FF"/>
    <a:srgbClr val="C992C8"/>
    <a:srgbClr val="434666"/>
    <a:srgbClr val="ECDDEC"/>
    <a:srgbClr val="FFA189"/>
    <a:srgbClr val="8E6C8D"/>
    <a:srgbClr val="AC89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8" autoAdjust="0"/>
    <p:restoredTop sz="94660"/>
  </p:normalViewPr>
  <p:slideViewPr>
    <p:cSldViewPr snapToGrid="0">
      <p:cViewPr varScale="1">
        <p:scale>
          <a:sx n="80" d="100"/>
          <a:sy n="80" d="100"/>
        </p:scale>
        <p:origin x="1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08EEA-E3FB-430A-9E23-04B2794AC98B}" type="doc">
      <dgm:prSet loTypeId="urn:microsoft.com/office/officeart/2005/8/layout/cycle3" loCatId="cycle" qsTypeId="urn:microsoft.com/office/officeart/2005/8/quickstyle/3d1" qsCatId="3D" csTypeId="urn:microsoft.com/office/officeart/2005/8/colors/accent2_5" csCatId="accent2" phldr="1"/>
      <dgm:spPr/>
      <dgm:t>
        <a:bodyPr/>
        <a:lstStyle/>
        <a:p>
          <a:endParaRPr lang="fr-FR"/>
        </a:p>
      </dgm:t>
    </dgm:pt>
    <dgm:pt modelId="{DC0ACA88-A538-4312-821E-6162F6906F6A}">
      <dgm:prSet/>
      <dgm:spPr/>
      <dgm:t>
        <a:bodyPr/>
        <a:lstStyle/>
        <a:p>
          <a:r>
            <a:rPr lang="fr-FR" dirty="0"/>
            <a:t>Equipe Enfant Do</a:t>
          </a:r>
        </a:p>
      </dgm:t>
    </dgm:pt>
    <dgm:pt modelId="{0E0AFFEC-FCDD-49EF-9DED-FC660DA36E50}" type="parTrans" cxnId="{EAAAD229-184D-4EA5-B2A8-094F64FBE200}">
      <dgm:prSet/>
      <dgm:spPr/>
      <dgm:t>
        <a:bodyPr/>
        <a:lstStyle/>
        <a:p>
          <a:endParaRPr lang="fr-FR"/>
        </a:p>
      </dgm:t>
    </dgm:pt>
    <dgm:pt modelId="{B8B6DB83-BBAD-45DB-87E1-2DDB93E60F54}" type="sibTrans" cxnId="{EAAAD229-184D-4EA5-B2A8-094F64FBE200}">
      <dgm:prSet/>
      <dgm:spPr/>
      <dgm:t>
        <a:bodyPr/>
        <a:lstStyle/>
        <a:p>
          <a:endParaRPr lang="fr-FR"/>
        </a:p>
      </dgm:t>
    </dgm:pt>
    <dgm:pt modelId="{EA749D94-D849-47D5-A77D-B97AC5330E85}">
      <dgm:prSet/>
      <dgm:spPr/>
      <dgm:t>
        <a:bodyPr/>
        <a:lstStyle/>
        <a:p>
          <a:r>
            <a:rPr lang="fr-FR" dirty="0"/>
            <a:t>Filière endométriose (versant adulte)</a:t>
          </a:r>
        </a:p>
      </dgm:t>
    </dgm:pt>
    <dgm:pt modelId="{3FC18D94-C773-40A7-B198-074CB0D809C8}" type="parTrans" cxnId="{E8468E6B-2516-40BC-96F9-AAA8A6787F30}">
      <dgm:prSet/>
      <dgm:spPr/>
      <dgm:t>
        <a:bodyPr/>
        <a:lstStyle/>
        <a:p>
          <a:endParaRPr lang="fr-FR"/>
        </a:p>
      </dgm:t>
    </dgm:pt>
    <dgm:pt modelId="{CB4CEAE0-4376-4710-8394-6F989BC0C9BB}" type="sibTrans" cxnId="{E8468E6B-2516-40BC-96F9-AAA8A6787F30}">
      <dgm:prSet/>
      <dgm:spPr/>
      <dgm:t>
        <a:bodyPr/>
        <a:lstStyle/>
        <a:p>
          <a:endParaRPr lang="fr-FR"/>
        </a:p>
      </dgm:t>
    </dgm:pt>
    <dgm:pt modelId="{341B3A38-47CF-4F28-9071-3D60BF4C6225}">
      <dgm:prSet/>
      <dgm:spPr/>
      <dgm:t>
        <a:bodyPr/>
        <a:lstStyle/>
        <a:p>
          <a:r>
            <a:rPr lang="fr-FR" dirty="0"/>
            <a:t>Filière gynécologie pédiatrique</a:t>
          </a:r>
        </a:p>
      </dgm:t>
    </dgm:pt>
    <dgm:pt modelId="{302F946D-4C15-4A97-B98E-F20189E234DC}" type="parTrans" cxnId="{6660D12B-70B9-486D-A927-E11D42DD9724}">
      <dgm:prSet/>
      <dgm:spPr/>
      <dgm:t>
        <a:bodyPr/>
        <a:lstStyle/>
        <a:p>
          <a:endParaRPr lang="fr-FR"/>
        </a:p>
      </dgm:t>
    </dgm:pt>
    <dgm:pt modelId="{8BC7A311-EF4C-448B-9BBF-D7B8A86881E7}" type="sibTrans" cxnId="{6660D12B-70B9-486D-A927-E11D42DD9724}">
      <dgm:prSet/>
      <dgm:spPr/>
      <dgm:t>
        <a:bodyPr/>
        <a:lstStyle/>
        <a:p>
          <a:endParaRPr lang="fr-FR"/>
        </a:p>
      </dgm:t>
    </dgm:pt>
    <dgm:pt modelId="{66F8E739-4D30-48E6-90E8-6F954D0FB40C}">
      <dgm:prSet/>
      <dgm:spPr/>
      <dgm:t>
        <a:bodyPr/>
        <a:lstStyle/>
        <a:p>
          <a:r>
            <a:rPr lang="fr-FR" dirty="0"/>
            <a:t>Université Toulouse Jean Jaurès</a:t>
          </a:r>
        </a:p>
      </dgm:t>
    </dgm:pt>
    <dgm:pt modelId="{B05C609A-7B6B-4BC8-9291-EC1694B4F238}" type="parTrans" cxnId="{A6CA88EC-5FE6-4142-9A3F-F4DDF0D34E46}">
      <dgm:prSet/>
      <dgm:spPr/>
      <dgm:t>
        <a:bodyPr/>
        <a:lstStyle/>
        <a:p>
          <a:endParaRPr lang="fr-FR"/>
        </a:p>
      </dgm:t>
    </dgm:pt>
    <dgm:pt modelId="{6C2D491C-3869-4F46-9B42-8B48849FB9FA}" type="sibTrans" cxnId="{A6CA88EC-5FE6-4142-9A3F-F4DDF0D34E46}">
      <dgm:prSet/>
      <dgm:spPr/>
      <dgm:t>
        <a:bodyPr/>
        <a:lstStyle/>
        <a:p>
          <a:endParaRPr lang="fr-FR"/>
        </a:p>
      </dgm:t>
    </dgm:pt>
    <dgm:pt modelId="{76D7AA3E-6E5A-487F-B39D-1A0A05A5CF65}">
      <dgm:prSet/>
      <dgm:spPr/>
      <dgm:t>
        <a:bodyPr/>
        <a:lstStyle/>
        <a:p>
          <a:r>
            <a:rPr lang="fr-FR" dirty="0"/>
            <a:t>CIC Pédiatrique</a:t>
          </a:r>
        </a:p>
      </dgm:t>
    </dgm:pt>
    <dgm:pt modelId="{71BF2276-6643-4F81-866C-8B90317FA8AA}" type="parTrans" cxnId="{A8043CBA-ED4C-4A9D-8B67-4AD72AF3D962}">
      <dgm:prSet/>
      <dgm:spPr/>
      <dgm:t>
        <a:bodyPr/>
        <a:lstStyle/>
        <a:p>
          <a:endParaRPr lang="fr-FR"/>
        </a:p>
      </dgm:t>
    </dgm:pt>
    <dgm:pt modelId="{D9644DF5-5BAB-4C35-928E-1BC5DE6467E8}" type="sibTrans" cxnId="{A8043CBA-ED4C-4A9D-8B67-4AD72AF3D962}">
      <dgm:prSet/>
      <dgm:spPr/>
      <dgm:t>
        <a:bodyPr/>
        <a:lstStyle/>
        <a:p>
          <a:endParaRPr lang="fr-FR"/>
        </a:p>
      </dgm:t>
    </dgm:pt>
    <dgm:pt modelId="{7F916C7E-8CD5-48A0-A7C8-FA891F4BA7C7}" type="pres">
      <dgm:prSet presAssocID="{09C08EEA-E3FB-430A-9E23-04B2794AC98B}" presName="Name0" presStyleCnt="0">
        <dgm:presLayoutVars>
          <dgm:dir/>
          <dgm:resizeHandles val="exact"/>
        </dgm:presLayoutVars>
      </dgm:prSet>
      <dgm:spPr/>
    </dgm:pt>
    <dgm:pt modelId="{89467935-8588-4AFB-986E-5ABBA81EE9AA}" type="pres">
      <dgm:prSet presAssocID="{09C08EEA-E3FB-430A-9E23-04B2794AC98B}" presName="cycle" presStyleCnt="0"/>
      <dgm:spPr/>
    </dgm:pt>
    <dgm:pt modelId="{415FB73E-E16A-4CAE-B6B5-8AB97BF85A78}" type="pres">
      <dgm:prSet presAssocID="{DC0ACA88-A538-4312-821E-6162F6906F6A}" presName="nodeFirstNode" presStyleLbl="node1" presStyleIdx="0" presStyleCnt="5">
        <dgm:presLayoutVars>
          <dgm:bulletEnabled val="1"/>
        </dgm:presLayoutVars>
      </dgm:prSet>
      <dgm:spPr/>
    </dgm:pt>
    <dgm:pt modelId="{9368322B-6B3F-4634-AB50-2E25EF87E788}" type="pres">
      <dgm:prSet presAssocID="{B8B6DB83-BBAD-45DB-87E1-2DDB93E60F54}" presName="sibTransFirstNode" presStyleLbl="bgShp" presStyleIdx="0" presStyleCnt="1"/>
      <dgm:spPr/>
    </dgm:pt>
    <dgm:pt modelId="{58407577-5DB0-44CE-93E5-445918B202A8}" type="pres">
      <dgm:prSet presAssocID="{EA749D94-D849-47D5-A77D-B97AC5330E85}" presName="nodeFollowingNodes" presStyleLbl="node1" presStyleIdx="1" presStyleCnt="5">
        <dgm:presLayoutVars>
          <dgm:bulletEnabled val="1"/>
        </dgm:presLayoutVars>
      </dgm:prSet>
      <dgm:spPr/>
    </dgm:pt>
    <dgm:pt modelId="{CDD2F55B-7DF0-43C2-BBF0-CDB052DA64F2}" type="pres">
      <dgm:prSet presAssocID="{341B3A38-47CF-4F28-9071-3D60BF4C6225}" presName="nodeFollowingNodes" presStyleLbl="node1" presStyleIdx="2" presStyleCnt="5">
        <dgm:presLayoutVars>
          <dgm:bulletEnabled val="1"/>
        </dgm:presLayoutVars>
      </dgm:prSet>
      <dgm:spPr/>
    </dgm:pt>
    <dgm:pt modelId="{749F4D30-F291-421B-A49E-69B2C95F18A1}" type="pres">
      <dgm:prSet presAssocID="{66F8E739-4D30-48E6-90E8-6F954D0FB40C}" presName="nodeFollowingNodes" presStyleLbl="node1" presStyleIdx="3" presStyleCnt="5">
        <dgm:presLayoutVars>
          <dgm:bulletEnabled val="1"/>
        </dgm:presLayoutVars>
      </dgm:prSet>
      <dgm:spPr/>
    </dgm:pt>
    <dgm:pt modelId="{A487997D-1F35-4762-8589-EA3F09285FC2}" type="pres">
      <dgm:prSet presAssocID="{76D7AA3E-6E5A-487F-B39D-1A0A05A5CF65}" presName="nodeFollowingNodes" presStyleLbl="node1" presStyleIdx="4" presStyleCnt="5">
        <dgm:presLayoutVars>
          <dgm:bulletEnabled val="1"/>
        </dgm:presLayoutVars>
      </dgm:prSet>
      <dgm:spPr/>
    </dgm:pt>
  </dgm:ptLst>
  <dgm:cxnLst>
    <dgm:cxn modelId="{629A8103-F6DC-47DF-9D95-E437EC05D13A}" type="presOf" srcId="{EA749D94-D849-47D5-A77D-B97AC5330E85}" destId="{58407577-5DB0-44CE-93E5-445918B202A8}" srcOrd="0" destOrd="0" presId="urn:microsoft.com/office/officeart/2005/8/layout/cycle3"/>
    <dgm:cxn modelId="{EAAAD229-184D-4EA5-B2A8-094F64FBE200}" srcId="{09C08EEA-E3FB-430A-9E23-04B2794AC98B}" destId="{DC0ACA88-A538-4312-821E-6162F6906F6A}" srcOrd="0" destOrd="0" parTransId="{0E0AFFEC-FCDD-49EF-9DED-FC660DA36E50}" sibTransId="{B8B6DB83-BBAD-45DB-87E1-2DDB93E60F54}"/>
    <dgm:cxn modelId="{6660D12B-70B9-486D-A927-E11D42DD9724}" srcId="{09C08EEA-E3FB-430A-9E23-04B2794AC98B}" destId="{341B3A38-47CF-4F28-9071-3D60BF4C6225}" srcOrd="2" destOrd="0" parTransId="{302F946D-4C15-4A97-B98E-F20189E234DC}" sibTransId="{8BC7A311-EF4C-448B-9BBF-D7B8A86881E7}"/>
    <dgm:cxn modelId="{E8468E6B-2516-40BC-96F9-AAA8A6787F30}" srcId="{09C08EEA-E3FB-430A-9E23-04B2794AC98B}" destId="{EA749D94-D849-47D5-A77D-B97AC5330E85}" srcOrd="1" destOrd="0" parTransId="{3FC18D94-C773-40A7-B198-074CB0D809C8}" sibTransId="{CB4CEAE0-4376-4710-8394-6F989BC0C9BB}"/>
    <dgm:cxn modelId="{A1C82C59-567C-4B52-BF5A-4EF4DBD05FF0}" type="presOf" srcId="{66F8E739-4D30-48E6-90E8-6F954D0FB40C}" destId="{749F4D30-F291-421B-A49E-69B2C95F18A1}" srcOrd="0" destOrd="0" presId="urn:microsoft.com/office/officeart/2005/8/layout/cycle3"/>
    <dgm:cxn modelId="{750C4791-4DB9-4505-8A53-8E06E5F6FC5A}" type="presOf" srcId="{B8B6DB83-BBAD-45DB-87E1-2DDB93E60F54}" destId="{9368322B-6B3F-4634-AB50-2E25EF87E788}" srcOrd="0" destOrd="0" presId="urn:microsoft.com/office/officeart/2005/8/layout/cycle3"/>
    <dgm:cxn modelId="{1AFE6FB8-19B4-4323-962E-25CB618DA88D}" type="presOf" srcId="{341B3A38-47CF-4F28-9071-3D60BF4C6225}" destId="{CDD2F55B-7DF0-43C2-BBF0-CDB052DA64F2}" srcOrd="0" destOrd="0" presId="urn:microsoft.com/office/officeart/2005/8/layout/cycle3"/>
    <dgm:cxn modelId="{A8043CBA-ED4C-4A9D-8B67-4AD72AF3D962}" srcId="{09C08EEA-E3FB-430A-9E23-04B2794AC98B}" destId="{76D7AA3E-6E5A-487F-B39D-1A0A05A5CF65}" srcOrd="4" destOrd="0" parTransId="{71BF2276-6643-4F81-866C-8B90317FA8AA}" sibTransId="{D9644DF5-5BAB-4C35-928E-1BC5DE6467E8}"/>
    <dgm:cxn modelId="{59997FBD-B1C4-4BCB-AB7E-948F23054604}" type="presOf" srcId="{DC0ACA88-A538-4312-821E-6162F6906F6A}" destId="{415FB73E-E16A-4CAE-B6B5-8AB97BF85A78}" srcOrd="0" destOrd="0" presId="urn:microsoft.com/office/officeart/2005/8/layout/cycle3"/>
    <dgm:cxn modelId="{D23E06D0-6803-4592-BB0C-40B0E07CA808}" type="presOf" srcId="{76D7AA3E-6E5A-487F-B39D-1A0A05A5CF65}" destId="{A487997D-1F35-4762-8589-EA3F09285FC2}" srcOrd="0" destOrd="0" presId="urn:microsoft.com/office/officeart/2005/8/layout/cycle3"/>
    <dgm:cxn modelId="{F12E76DF-5DB5-4C93-B83B-2F2EF2D3B40C}" type="presOf" srcId="{09C08EEA-E3FB-430A-9E23-04B2794AC98B}" destId="{7F916C7E-8CD5-48A0-A7C8-FA891F4BA7C7}" srcOrd="0" destOrd="0" presId="urn:microsoft.com/office/officeart/2005/8/layout/cycle3"/>
    <dgm:cxn modelId="{A6CA88EC-5FE6-4142-9A3F-F4DDF0D34E46}" srcId="{09C08EEA-E3FB-430A-9E23-04B2794AC98B}" destId="{66F8E739-4D30-48E6-90E8-6F954D0FB40C}" srcOrd="3" destOrd="0" parTransId="{B05C609A-7B6B-4BC8-9291-EC1694B4F238}" sibTransId="{6C2D491C-3869-4F46-9B42-8B48849FB9FA}"/>
    <dgm:cxn modelId="{DE3FC830-30B8-404E-B10B-502601850830}" type="presParOf" srcId="{7F916C7E-8CD5-48A0-A7C8-FA891F4BA7C7}" destId="{89467935-8588-4AFB-986E-5ABBA81EE9AA}" srcOrd="0" destOrd="0" presId="urn:microsoft.com/office/officeart/2005/8/layout/cycle3"/>
    <dgm:cxn modelId="{98AE4791-5416-4C8B-8DDD-9573665ECC38}" type="presParOf" srcId="{89467935-8588-4AFB-986E-5ABBA81EE9AA}" destId="{415FB73E-E16A-4CAE-B6B5-8AB97BF85A78}" srcOrd="0" destOrd="0" presId="urn:microsoft.com/office/officeart/2005/8/layout/cycle3"/>
    <dgm:cxn modelId="{B7AF183A-DC0D-45FD-8ED0-6B6631C15232}" type="presParOf" srcId="{89467935-8588-4AFB-986E-5ABBA81EE9AA}" destId="{9368322B-6B3F-4634-AB50-2E25EF87E788}" srcOrd="1" destOrd="0" presId="urn:microsoft.com/office/officeart/2005/8/layout/cycle3"/>
    <dgm:cxn modelId="{06B6146F-7144-49E7-A70E-E7AA39241A46}" type="presParOf" srcId="{89467935-8588-4AFB-986E-5ABBA81EE9AA}" destId="{58407577-5DB0-44CE-93E5-445918B202A8}" srcOrd="2" destOrd="0" presId="urn:microsoft.com/office/officeart/2005/8/layout/cycle3"/>
    <dgm:cxn modelId="{5BE30F72-C11C-47B5-8071-E4B8CE8A8BFB}" type="presParOf" srcId="{89467935-8588-4AFB-986E-5ABBA81EE9AA}" destId="{CDD2F55B-7DF0-43C2-BBF0-CDB052DA64F2}" srcOrd="3" destOrd="0" presId="urn:microsoft.com/office/officeart/2005/8/layout/cycle3"/>
    <dgm:cxn modelId="{607EC572-0B49-46D9-91C4-B0354903A825}" type="presParOf" srcId="{89467935-8588-4AFB-986E-5ABBA81EE9AA}" destId="{749F4D30-F291-421B-A49E-69B2C95F18A1}" srcOrd="4" destOrd="0" presId="urn:microsoft.com/office/officeart/2005/8/layout/cycle3"/>
    <dgm:cxn modelId="{0BD995D7-78B8-4342-A173-6E4933AEE1EE}" type="presParOf" srcId="{89467935-8588-4AFB-986E-5ABBA81EE9AA}" destId="{A487997D-1F35-4762-8589-EA3F09285FC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322B-6B3F-4634-AB50-2E25EF87E788}">
      <dsp:nvSpPr>
        <dsp:cNvPr id="0" name=""/>
        <dsp:cNvSpPr/>
      </dsp:nvSpPr>
      <dsp:spPr>
        <a:xfrm>
          <a:off x="2304534" y="-28571"/>
          <a:ext cx="4619841" cy="4619841"/>
        </a:xfrm>
        <a:prstGeom prst="circularArrow">
          <a:avLst>
            <a:gd name="adj1" fmla="val 5544"/>
            <a:gd name="adj2" fmla="val 330680"/>
            <a:gd name="adj3" fmla="val 13749606"/>
            <a:gd name="adj4" fmla="val 17402003"/>
            <a:gd name="adj5" fmla="val 5757"/>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15FB73E-E16A-4CAE-B6B5-8AB97BF85A78}">
      <dsp:nvSpPr>
        <dsp:cNvPr id="0" name=""/>
        <dsp:cNvSpPr/>
      </dsp:nvSpPr>
      <dsp:spPr>
        <a:xfrm>
          <a:off x="3520549" y="1970"/>
          <a:ext cx="2187810" cy="1093905"/>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Equipe Enfant Do</a:t>
          </a:r>
        </a:p>
      </dsp:txBody>
      <dsp:txXfrm>
        <a:off x="3573949" y="55370"/>
        <a:ext cx="2081010" cy="987105"/>
      </dsp:txXfrm>
    </dsp:sp>
    <dsp:sp modelId="{58407577-5DB0-44CE-93E5-445918B202A8}">
      <dsp:nvSpPr>
        <dsp:cNvPr id="0" name=""/>
        <dsp:cNvSpPr/>
      </dsp:nvSpPr>
      <dsp:spPr>
        <a:xfrm>
          <a:off x="5394208" y="1363263"/>
          <a:ext cx="2187810" cy="1093905"/>
        </a:xfrm>
        <a:prstGeom prst="roundRect">
          <a:avLst/>
        </a:prstGeom>
        <a:gradFill rotWithShape="0">
          <a:gsLst>
            <a:gs pos="0">
              <a:schemeClr val="accent2">
                <a:alpha val="90000"/>
                <a:hueOff val="0"/>
                <a:satOff val="0"/>
                <a:lumOff val="0"/>
                <a:alphaOff val="-10000"/>
                <a:satMod val="103000"/>
                <a:lumMod val="102000"/>
                <a:tint val="94000"/>
              </a:schemeClr>
            </a:gs>
            <a:gs pos="50000">
              <a:schemeClr val="accent2">
                <a:alpha val="90000"/>
                <a:hueOff val="0"/>
                <a:satOff val="0"/>
                <a:lumOff val="0"/>
                <a:alphaOff val="-10000"/>
                <a:satMod val="110000"/>
                <a:lumMod val="100000"/>
                <a:shade val="100000"/>
              </a:schemeClr>
            </a:gs>
            <a:gs pos="100000">
              <a:schemeClr val="accent2">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Filière endométriose (versant adulte)</a:t>
          </a:r>
        </a:p>
      </dsp:txBody>
      <dsp:txXfrm>
        <a:off x="5447608" y="1416663"/>
        <a:ext cx="2081010" cy="987105"/>
      </dsp:txXfrm>
    </dsp:sp>
    <dsp:sp modelId="{CDD2F55B-7DF0-43C2-BBF0-CDB052DA64F2}">
      <dsp:nvSpPr>
        <dsp:cNvPr id="0" name=""/>
        <dsp:cNvSpPr/>
      </dsp:nvSpPr>
      <dsp:spPr>
        <a:xfrm>
          <a:off x="4678534" y="3565881"/>
          <a:ext cx="2187810" cy="1093905"/>
        </a:xfrm>
        <a:prstGeom prst="roundRect">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Filière gynécologie pédiatrique</a:t>
          </a:r>
        </a:p>
      </dsp:txBody>
      <dsp:txXfrm>
        <a:off x="4731934" y="3619281"/>
        <a:ext cx="2081010" cy="987105"/>
      </dsp:txXfrm>
    </dsp:sp>
    <dsp:sp modelId="{749F4D30-F291-421B-A49E-69B2C95F18A1}">
      <dsp:nvSpPr>
        <dsp:cNvPr id="0" name=""/>
        <dsp:cNvSpPr/>
      </dsp:nvSpPr>
      <dsp:spPr>
        <a:xfrm>
          <a:off x="2362564" y="3565881"/>
          <a:ext cx="2187810" cy="1093905"/>
        </a:xfrm>
        <a:prstGeom prst="roundRect">
          <a:avLst/>
        </a:prstGeom>
        <a:gradFill rotWithShape="0">
          <a:gsLst>
            <a:gs pos="0">
              <a:schemeClr val="accent2">
                <a:alpha val="90000"/>
                <a:hueOff val="0"/>
                <a:satOff val="0"/>
                <a:lumOff val="0"/>
                <a:alphaOff val="-30000"/>
                <a:satMod val="103000"/>
                <a:lumMod val="102000"/>
                <a:tint val="94000"/>
              </a:schemeClr>
            </a:gs>
            <a:gs pos="50000">
              <a:schemeClr val="accent2">
                <a:alpha val="90000"/>
                <a:hueOff val="0"/>
                <a:satOff val="0"/>
                <a:lumOff val="0"/>
                <a:alphaOff val="-30000"/>
                <a:satMod val="110000"/>
                <a:lumMod val="100000"/>
                <a:shade val="100000"/>
              </a:schemeClr>
            </a:gs>
            <a:gs pos="100000">
              <a:schemeClr val="accent2">
                <a:alpha val="90000"/>
                <a:hueOff val="0"/>
                <a:satOff val="0"/>
                <a:lumOff val="0"/>
                <a:alphaOff val="-3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Université Toulouse Jean Jaurès</a:t>
          </a:r>
        </a:p>
      </dsp:txBody>
      <dsp:txXfrm>
        <a:off x="2415964" y="3619281"/>
        <a:ext cx="2081010" cy="987105"/>
      </dsp:txXfrm>
    </dsp:sp>
    <dsp:sp modelId="{A487997D-1F35-4762-8589-EA3F09285FC2}">
      <dsp:nvSpPr>
        <dsp:cNvPr id="0" name=""/>
        <dsp:cNvSpPr/>
      </dsp:nvSpPr>
      <dsp:spPr>
        <a:xfrm>
          <a:off x="1646890" y="1363263"/>
          <a:ext cx="2187810" cy="1093905"/>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CIC Pédiatrique</a:t>
          </a:r>
        </a:p>
      </dsp:txBody>
      <dsp:txXfrm>
        <a:off x="1700290" y="1416663"/>
        <a:ext cx="2081010" cy="9871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FDAE4-1FC8-4420-8080-063F8B107CE5}" type="datetimeFigureOut">
              <a:rPr lang="fr-FR" smtClean="0"/>
              <a:t>13/06/2024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13453-00AE-4C16-B473-646E86559215}" type="slidenum">
              <a:rPr lang="fr-FR" smtClean="0"/>
              <a:t>‹N°›</a:t>
            </a:fld>
            <a:endParaRPr lang="fr-FR"/>
          </a:p>
        </p:txBody>
      </p:sp>
    </p:spTree>
    <p:extLst>
      <p:ext uri="{BB962C8B-B14F-4D97-AF65-F5344CB8AC3E}">
        <p14:creationId xmlns:p14="http://schemas.microsoft.com/office/powerpoint/2010/main" val="405321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Prévalence de 34 à 94 % </a:t>
            </a:r>
            <a:r>
              <a:rPr lang="fr-FR" sz="800" i="1" dirty="0"/>
              <a:t>De </a:t>
            </a:r>
            <a:r>
              <a:rPr lang="fr-FR" sz="800" i="1" dirty="0" err="1"/>
              <a:t>sanctis</a:t>
            </a:r>
            <a:r>
              <a:rPr lang="fr-FR" sz="800" i="1" dirty="0"/>
              <a:t> V 2017 </a:t>
            </a:r>
          </a:p>
          <a:p>
            <a:endParaRPr lang="fr-FR" dirty="0"/>
          </a:p>
        </p:txBody>
      </p:sp>
      <p:sp>
        <p:nvSpPr>
          <p:cNvPr id="4" name="Espace réservé du numéro de diapositive 3"/>
          <p:cNvSpPr>
            <a:spLocks noGrp="1"/>
          </p:cNvSpPr>
          <p:nvPr>
            <p:ph type="sldNum" sz="quarter" idx="5"/>
          </p:nvPr>
        </p:nvSpPr>
        <p:spPr/>
        <p:txBody>
          <a:bodyPr/>
          <a:lstStyle/>
          <a:p>
            <a:fld id="{E37DC90A-90A7-4A40-8CFB-F394BBE998C9}" type="slidenum">
              <a:rPr lang="fr-FR" smtClean="0"/>
              <a:t>2</a:t>
            </a:fld>
            <a:endParaRPr lang="fr-FR"/>
          </a:p>
        </p:txBody>
      </p:sp>
    </p:spTree>
    <p:extLst>
      <p:ext uri="{BB962C8B-B14F-4D97-AF65-F5344CB8AC3E}">
        <p14:creationId xmlns:p14="http://schemas.microsoft.com/office/powerpoint/2010/main" val="69540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solidFill>
                  <a:srgbClr val="374151"/>
                </a:solidFill>
                <a:effectLst/>
              </a:rPr>
              <a:t> Parmi les filles qui n'avaient pas consulté, 55,1% ont déclaré que les règles étaient une "charge de femme".</a:t>
            </a:r>
          </a:p>
          <a:p>
            <a:endParaRPr lang="fr-FR" dirty="0"/>
          </a:p>
        </p:txBody>
      </p:sp>
      <p:sp>
        <p:nvSpPr>
          <p:cNvPr id="4" name="Espace réservé du numéro de diapositive 3"/>
          <p:cNvSpPr>
            <a:spLocks noGrp="1"/>
          </p:cNvSpPr>
          <p:nvPr>
            <p:ph type="sldNum" sz="quarter" idx="5"/>
          </p:nvPr>
        </p:nvSpPr>
        <p:spPr/>
        <p:txBody>
          <a:bodyPr/>
          <a:lstStyle/>
          <a:p>
            <a:fld id="{BE07109A-C5C6-4645-8ECA-7A592B1EF1F8}" type="slidenum">
              <a:rPr lang="fr-FR" smtClean="0"/>
              <a:t>3</a:t>
            </a:fld>
            <a:endParaRPr lang="fr-FR"/>
          </a:p>
        </p:txBody>
      </p:sp>
    </p:spTree>
    <p:extLst>
      <p:ext uri="{BB962C8B-B14F-4D97-AF65-F5344CB8AC3E}">
        <p14:creationId xmlns:p14="http://schemas.microsoft.com/office/powerpoint/2010/main" val="203918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611C3-DAA5-41FE-A29E-BCB0F08975DC}"/>
              </a:ext>
            </a:extLst>
          </p:cNvPr>
          <p:cNvSpPr>
            <a:spLocks noGrp="1"/>
          </p:cNvSpPr>
          <p:nvPr>
            <p:ph type="ctrTitle"/>
          </p:nvPr>
        </p:nvSpPr>
        <p:spPr>
          <a:xfrm>
            <a:off x="3581400" y="1122363"/>
            <a:ext cx="70866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673444-686A-49FB-9ABB-1D96F3902DBA}"/>
              </a:ext>
            </a:extLst>
          </p:cNvPr>
          <p:cNvSpPr>
            <a:spLocks noGrp="1"/>
          </p:cNvSpPr>
          <p:nvPr>
            <p:ph type="subTitle" idx="1"/>
          </p:nvPr>
        </p:nvSpPr>
        <p:spPr>
          <a:xfrm>
            <a:off x="3581398" y="3602038"/>
            <a:ext cx="7086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5DE5F6-FF0A-4D50-879B-0F66F3585F8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EC127B69-754C-4C02-8572-EB167B39941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04A9B3F-2E16-4733-BF65-98B69D1E013B}"/>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412285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30A4B-1EB1-4B1B-837A-9CB2D1EE2C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5350B9-1269-4FAD-9E97-1E0BB352591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A0616A-FA67-49C4-842B-F3C17B51E59B}"/>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6637AAA3-81E2-446C-8200-BDFB5F35460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3FCBA98-F224-40F0-8A15-4F238C56021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19081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54B6A1-7E7F-4FC4-9F4C-60D6E64CDF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9E48E2-6A94-45A7-80DF-08DC7FF2DC1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BB1BBF-B875-47BE-AE0F-DFD14DB277E6}"/>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4BB74689-DC20-4E15-96BD-8CC4F9B38C6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37B173F-F5FD-43B1-A691-34E18FF6D857}"/>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46619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611C3-DAA5-41FE-A29E-BCB0F08975DC}"/>
              </a:ext>
            </a:extLst>
          </p:cNvPr>
          <p:cNvSpPr>
            <a:spLocks noGrp="1"/>
          </p:cNvSpPr>
          <p:nvPr>
            <p:ph type="ctrTitle"/>
          </p:nvPr>
        </p:nvSpPr>
        <p:spPr>
          <a:xfrm>
            <a:off x="3581400" y="1122363"/>
            <a:ext cx="70866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673444-686A-49FB-9ABB-1D96F3902DBA}"/>
              </a:ext>
            </a:extLst>
          </p:cNvPr>
          <p:cNvSpPr>
            <a:spLocks noGrp="1"/>
          </p:cNvSpPr>
          <p:nvPr>
            <p:ph type="subTitle" idx="1"/>
          </p:nvPr>
        </p:nvSpPr>
        <p:spPr>
          <a:xfrm>
            <a:off x="3581398" y="3602038"/>
            <a:ext cx="7086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5DE5F6-FF0A-4D50-879B-0F66F3585F8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EC127B69-754C-4C02-8572-EB167B39941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04A9B3F-2E16-4733-BF65-98B69D1E013B}"/>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281554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F3254-250A-4FF2-9240-B32139568960}"/>
              </a:ext>
            </a:extLst>
          </p:cNvPr>
          <p:cNvSpPr>
            <a:spLocks noGrp="1"/>
          </p:cNvSpPr>
          <p:nvPr>
            <p:ph type="title"/>
          </p:nvPr>
        </p:nvSpPr>
        <p:spPr/>
        <p:txBody>
          <a:bodyPr/>
          <a:lstStyle>
            <a:lvl1pPr>
              <a:defRPr b="1">
                <a:solidFill>
                  <a:srgbClr val="CC66FF"/>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A0BB3D8-7EE9-4E68-99A4-F492C85541A5}"/>
              </a:ext>
            </a:extLst>
          </p:cNvPr>
          <p:cNvSpPr>
            <a:spLocks noGrp="1"/>
          </p:cNvSpPr>
          <p:nvPr>
            <p:ph idx="1"/>
          </p:nvPr>
        </p:nvSpPr>
        <p:spPr/>
        <p:txBody>
          <a:bodyPr/>
          <a:lstStyle>
            <a:lvl1pPr marL="0" indent="0">
              <a:buNone/>
              <a:defRPr/>
            </a:lvl1pPr>
            <a:lvl2pPr marL="274638" indent="-228600">
              <a:defRPr/>
            </a:lvl2pPr>
            <a:lvl3pPr marL="274638" indent="-228600">
              <a:defRPr/>
            </a:lvl3pPr>
            <a:lvl4pPr marL="625475" indent="-228600">
              <a:defRPr/>
            </a:lvl4pPr>
            <a:lvl5pPr marL="274638" indent="-228600">
              <a:defRPr/>
            </a:lvl5pPr>
          </a:lstStyle>
          <a:p>
            <a:pPr lvl="0"/>
            <a:r>
              <a:rPr lang="fr-FR" dirty="0"/>
              <a:t>Modifier les styles du texte du masque</a:t>
            </a:r>
          </a:p>
          <a:p>
            <a:pPr lvl="1"/>
            <a:r>
              <a:rPr lang="fr-FR" dirty="0"/>
              <a:t>Deuxième niveau</a:t>
            </a:r>
          </a:p>
          <a:p>
            <a:pPr lvl="3"/>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E80E211-7AE6-497B-B1CF-1E521D6B560D}"/>
              </a:ext>
            </a:extLst>
          </p:cNvPr>
          <p:cNvSpPr>
            <a:spLocks noGrp="1"/>
          </p:cNvSpPr>
          <p:nvPr>
            <p:ph type="dt" sz="half" idx="10"/>
          </p:nvPr>
        </p:nvSpPr>
        <p:spPr>
          <a:xfrm>
            <a:off x="1813560" y="6356350"/>
            <a:ext cx="1767840" cy="638810"/>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32FBAAC5-D35A-4D14-AAAD-ECC04470480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36C1881-3F83-4E73-9E8D-779ED2C0CB42}"/>
              </a:ext>
            </a:extLst>
          </p:cNvPr>
          <p:cNvSpPr>
            <a:spLocks noGrp="1"/>
          </p:cNvSpPr>
          <p:nvPr>
            <p:ph type="sldNum" sz="quarter" idx="12"/>
          </p:nvPr>
        </p:nvSpPr>
        <p:spPr/>
        <p:txBody>
          <a:bodyPr/>
          <a:lstStyle/>
          <a:p>
            <a:fld id="{84BE548F-A985-47ED-9505-86F4614CEBBA}" type="slidenum">
              <a:rPr lang="fr-FR" smtClean="0"/>
              <a:t>‹N°›</a:t>
            </a:fld>
            <a:endParaRPr lang="fr-FR" dirty="0"/>
          </a:p>
        </p:txBody>
      </p:sp>
    </p:spTree>
    <p:extLst>
      <p:ext uri="{BB962C8B-B14F-4D97-AF65-F5344CB8AC3E}">
        <p14:creationId xmlns:p14="http://schemas.microsoft.com/office/powerpoint/2010/main" val="322220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CBAB1-E79B-4A23-AEEF-1CD32CEDD5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223008B-7CF8-4E5B-B77A-657AC9603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0172348-5551-4806-8A80-AE76EC213DD4}"/>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2D666026-1AC9-426A-B33C-4E162B177FF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1A9894D-AF4F-4442-844F-2F2C91BAA2DC}"/>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47807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B50C3-077A-4876-9AF3-A27351B013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036A85-B523-4804-89D9-1B57E628267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D932A99-2753-409B-B0B7-BDA891B136E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FE7AA0-083E-4208-90C9-4A5F97B2619A}"/>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89C680CC-711A-4F04-AD33-915720CBD42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37E4519-7D05-4A37-950D-668B8CA00F8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114149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188E9D-397C-4C6A-B8A1-4A8617CB27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A09B4D5-63DD-416C-81A7-1CC815EB2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7873958-E6EC-4B1B-899B-FCC31E11EF6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74E620-AB5B-4832-A584-EBB4E8E9E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72329AA-9B15-4A09-BC63-48908CDA52D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95558D-B2BB-470F-AEEA-E69349E43731}"/>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8" name="Espace réservé du pied de page 7">
            <a:extLst>
              <a:ext uri="{FF2B5EF4-FFF2-40B4-BE49-F238E27FC236}">
                <a16:creationId xmlns:a16="http://schemas.microsoft.com/office/drawing/2014/main" id="{21312C9C-F5F8-463E-9BC7-D2D0443D2EF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6CA0CD54-C7A9-4F5B-9AA1-3B326393B73D}"/>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916344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C7462-A8D2-4938-8EEF-54D0FD6515C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D4E5A88-8ED9-43DD-A6FD-C8653EE2956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4" name="Espace réservé du pied de page 3">
            <a:extLst>
              <a:ext uri="{FF2B5EF4-FFF2-40B4-BE49-F238E27FC236}">
                <a16:creationId xmlns:a16="http://schemas.microsoft.com/office/drawing/2014/main" id="{CDC47913-5A6C-41FC-804D-90C6B96B1A8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5EC5D1BE-B152-4C25-A770-15761CD225A5}"/>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811111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5AB99E-F61F-4503-8B0C-940B3E4C973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3" name="Espace réservé du pied de page 2">
            <a:extLst>
              <a:ext uri="{FF2B5EF4-FFF2-40B4-BE49-F238E27FC236}">
                <a16:creationId xmlns:a16="http://schemas.microsoft.com/office/drawing/2014/main" id="{128C5891-9435-4381-B84A-35CE86FE79A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74173C57-5FF0-424C-8754-FC745536D0B7}"/>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172235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843B4-9728-4EB1-971D-CFF7952103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CFD0E7-F5C7-4BD2-B632-E79C7ED2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E7A0BF-5E45-4A5A-A5E9-FF33A6543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28194FD-E570-464B-84A9-A386A381DACA}"/>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932F75F8-1849-4280-8FE3-BA34831DC42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63E57F7-1E76-4DA3-A19A-25D7F39F702B}"/>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86795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F3254-250A-4FF2-9240-B32139568960}"/>
              </a:ext>
            </a:extLst>
          </p:cNvPr>
          <p:cNvSpPr>
            <a:spLocks noGrp="1"/>
          </p:cNvSpPr>
          <p:nvPr>
            <p:ph type="title"/>
          </p:nvPr>
        </p:nvSpPr>
        <p:spPr>
          <a:xfrm>
            <a:off x="2536370" y="18255"/>
            <a:ext cx="9228909" cy="1325563"/>
          </a:xfrm>
        </p:spPr>
        <p:txBody>
          <a:bodyPr/>
          <a:lstStyle>
            <a:lvl1pPr>
              <a:defRPr b="1">
                <a:solidFill>
                  <a:srgbClr val="C992C8"/>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A0BB3D8-7EE9-4E68-99A4-F492C85541A5}"/>
              </a:ext>
            </a:extLst>
          </p:cNvPr>
          <p:cNvSpPr>
            <a:spLocks noGrp="1"/>
          </p:cNvSpPr>
          <p:nvPr>
            <p:ph idx="1"/>
          </p:nvPr>
        </p:nvSpPr>
        <p:spPr>
          <a:xfrm>
            <a:off x="2536370" y="1569720"/>
            <a:ext cx="9228910" cy="4661757"/>
          </a:xfrm>
        </p:spPr>
        <p:txBody>
          <a:bodyPr/>
          <a:lstStyle>
            <a:lvl1pPr marL="0" indent="0">
              <a:buNone/>
              <a:defRPr/>
            </a:lvl1pPr>
            <a:lvl2pPr marL="274638" indent="-228600">
              <a:defRPr/>
            </a:lvl2pPr>
            <a:lvl3pPr marL="274638" indent="-228600">
              <a:defRPr/>
            </a:lvl3pPr>
            <a:lvl4pPr marL="625475" indent="-228600">
              <a:defRPr/>
            </a:lvl4pPr>
            <a:lvl5pPr marL="274638" indent="-228600">
              <a:defRPr/>
            </a:lvl5pPr>
          </a:lstStyle>
          <a:p>
            <a:pPr lvl="0"/>
            <a:r>
              <a:rPr lang="fr-FR" dirty="0"/>
              <a:t>Modifier les styles du texte du masque</a:t>
            </a:r>
          </a:p>
          <a:p>
            <a:pPr lvl="1"/>
            <a:r>
              <a:rPr lang="fr-FR" dirty="0"/>
              <a:t>Deuxième niveau</a:t>
            </a:r>
          </a:p>
          <a:p>
            <a:pPr lvl="3"/>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E80E211-7AE6-497B-B1CF-1E521D6B560D}"/>
              </a:ext>
            </a:extLst>
          </p:cNvPr>
          <p:cNvSpPr>
            <a:spLocks noGrp="1"/>
          </p:cNvSpPr>
          <p:nvPr>
            <p:ph type="dt" sz="half" idx="10"/>
          </p:nvPr>
        </p:nvSpPr>
        <p:spPr>
          <a:xfrm>
            <a:off x="2286000" y="6356350"/>
            <a:ext cx="1295400" cy="638810"/>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32FBAAC5-D35A-4D14-AAAD-ECC04470480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36C1881-3F83-4E73-9E8D-779ED2C0CB42}"/>
              </a:ext>
            </a:extLst>
          </p:cNvPr>
          <p:cNvSpPr>
            <a:spLocks noGrp="1"/>
          </p:cNvSpPr>
          <p:nvPr>
            <p:ph type="sldNum" sz="quarter" idx="12"/>
          </p:nvPr>
        </p:nvSpPr>
        <p:spPr/>
        <p:txBody>
          <a:bodyPr/>
          <a:lstStyle/>
          <a:p>
            <a:fld id="{84BE548F-A985-47ED-9505-86F4614CEBBA}" type="slidenum">
              <a:rPr lang="fr-FR" smtClean="0"/>
              <a:t>‹N°›</a:t>
            </a:fld>
            <a:endParaRPr lang="fr-FR" dirty="0"/>
          </a:p>
        </p:txBody>
      </p:sp>
      <p:sp>
        <p:nvSpPr>
          <p:cNvPr id="9" name="ZoneTexte 8">
            <a:extLst>
              <a:ext uri="{FF2B5EF4-FFF2-40B4-BE49-F238E27FC236}">
                <a16:creationId xmlns:a16="http://schemas.microsoft.com/office/drawing/2014/main" id="{5B56C07E-F5E5-4BA1-B9FE-6AF070D53A89}"/>
              </a:ext>
            </a:extLst>
          </p:cNvPr>
          <p:cNvSpPr txBox="1"/>
          <p:nvPr userDrawn="1"/>
        </p:nvSpPr>
        <p:spPr>
          <a:xfrm>
            <a:off x="0" y="5489891"/>
            <a:ext cx="1529752" cy="369332"/>
          </a:xfrm>
          <a:prstGeom prst="rect">
            <a:avLst/>
          </a:prstGeom>
          <a:solidFill>
            <a:schemeClr val="bg1"/>
          </a:solidFill>
        </p:spPr>
        <p:txBody>
          <a:bodyPr wrap="square" rtlCol="0">
            <a:spAutoFit/>
          </a:bodyPr>
          <a:lstStyle/>
          <a:p>
            <a:r>
              <a:rPr lang="fr-FR" sz="1100" dirty="0"/>
              <a:t>Equipes impliquées</a:t>
            </a:r>
          </a:p>
          <a:p>
            <a:endParaRPr lang="fr-FR" sz="700" dirty="0"/>
          </a:p>
        </p:txBody>
      </p:sp>
      <p:pic>
        <p:nvPicPr>
          <p:cNvPr id="8" name="Image 7">
            <a:extLst>
              <a:ext uri="{FF2B5EF4-FFF2-40B4-BE49-F238E27FC236}">
                <a16:creationId xmlns:a16="http://schemas.microsoft.com/office/drawing/2014/main" id="{AA38725A-2787-4ED8-97FF-753DBC831A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33" b="18133"/>
          <a:stretch/>
        </p:blipFill>
        <p:spPr>
          <a:xfrm>
            <a:off x="1271016" y="5525282"/>
            <a:ext cx="783336" cy="390885"/>
          </a:xfrm>
          <a:prstGeom prst="rect">
            <a:avLst/>
          </a:prstGeom>
        </p:spPr>
      </p:pic>
    </p:spTree>
    <p:extLst>
      <p:ext uri="{BB962C8B-B14F-4D97-AF65-F5344CB8AC3E}">
        <p14:creationId xmlns:p14="http://schemas.microsoft.com/office/powerpoint/2010/main" val="20421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A691-AB37-41F4-8A6A-B5B7BE396F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E39CB53-F4A6-4244-A9BB-B7D09C8EE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2B5641-D1A6-4668-8C95-82AAD603D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356F764-3E2E-4D29-8047-DEF843AFBF6C}"/>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62A406F3-F17A-4A89-84BA-A61C80602FC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861F28A-DA12-45AE-9F82-EB90C012244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4055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30A4B-1EB1-4B1B-837A-9CB2D1EE2C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5350B9-1269-4FAD-9E97-1E0BB352591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A0616A-FA67-49C4-842B-F3C17B51E59B}"/>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6637AAA3-81E2-446C-8200-BDFB5F35460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3FCBA98-F224-40F0-8A15-4F238C56021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899029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54B6A1-7E7F-4FC4-9F4C-60D6E64CDF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9E48E2-6A94-45A7-80DF-08DC7FF2DC1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BB1BBF-B875-47BE-AE0F-DFD14DB277E6}"/>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4BB74689-DC20-4E15-96BD-8CC4F9B38C6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37B173F-F5FD-43B1-A691-34E18FF6D857}"/>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403800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CBAB1-E79B-4A23-AEEF-1CD32CEDD5B8}"/>
              </a:ext>
            </a:extLst>
          </p:cNvPr>
          <p:cNvSpPr>
            <a:spLocks noGrp="1"/>
          </p:cNvSpPr>
          <p:nvPr>
            <p:ph type="title"/>
          </p:nvPr>
        </p:nvSpPr>
        <p:spPr>
          <a:xfrm>
            <a:off x="2449286" y="1709738"/>
            <a:ext cx="8898164"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223008B-7CF8-4E5B-B77A-657AC960354E}"/>
              </a:ext>
            </a:extLst>
          </p:cNvPr>
          <p:cNvSpPr>
            <a:spLocks noGrp="1"/>
          </p:cNvSpPr>
          <p:nvPr>
            <p:ph type="body" idx="1"/>
          </p:nvPr>
        </p:nvSpPr>
        <p:spPr>
          <a:xfrm>
            <a:off x="2449286" y="4589463"/>
            <a:ext cx="889816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0172348-5551-4806-8A80-AE76EC213DD4}"/>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2D666026-1AC9-426A-B33C-4E162B177FF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1A9894D-AF4F-4442-844F-2F2C91BAA2DC}"/>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96977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B50C3-077A-4876-9AF3-A27351B013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036A85-B523-4804-89D9-1B57E628267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D932A99-2753-409B-B0B7-BDA891B136E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FE7AA0-083E-4208-90C9-4A5F97B2619A}"/>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89C680CC-711A-4F04-AD33-915720CBD42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37E4519-7D05-4A37-950D-668B8CA00F8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253463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188E9D-397C-4C6A-B8A1-4A8617CB27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A09B4D5-63DD-416C-81A7-1CC815EB2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7873958-E6EC-4B1B-899B-FCC31E11EF6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74E620-AB5B-4832-A584-EBB4E8E9E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72329AA-9B15-4A09-BC63-48908CDA52D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95558D-B2BB-470F-AEEA-E69349E43731}"/>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8" name="Espace réservé du pied de page 7">
            <a:extLst>
              <a:ext uri="{FF2B5EF4-FFF2-40B4-BE49-F238E27FC236}">
                <a16:creationId xmlns:a16="http://schemas.microsoft.com/office/drawing/2014/main" id="{21312C9C-F5F8-463E-9BC7-D2D0443D2EF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6CA0CD54-C7A9-4F5B-9AA1-3B326393B73D}"/>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274747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C7462-A8D2-4938-8EEF-54D0FD6515C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D4E5A88-8ED9-43DD-A6FD-C8653EE2956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4" name="Espace réservé du pied de page 3">
            <a:extLst>
              <a:ext uri="{FF2B5EF4-FFF2-40B4-BE49-F238E27FC236}">
                <a16:creationId xmlns:a16="http://schemas.microsoft.com/office/drawing/2014/main" id="{CDC47913-5A6C-41FC-804D-90C6B96B1A8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5EC5D1BE-B152-4C25-A770-15761CD225A5}"/>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74803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5AB99E-F61F-4503-8B0C-940B3E4C9732}"/>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3" name="Espace réservé du pied de page 2">
            <a:extLst>
              <a:ext uri="{FF2B5EF4-FFF2-40B4-BE49-F238E27FC236}">
                <a16:creationId xmlns:a16="http://schemas.microsoft.com/office/drawing/2014/main" id="{128C5891-9435-4381-B84A-35CE86FE79A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74173C57-5FF0-424C-8754-FC745536D0B7}"/>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113897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843B4-9728-4EB1-971D-CFF7952103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CFD0E7-F5C7-4BD2-B632-E79C7ED2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E7A0BF-5E45-4A5A-A5E9-FF33A6543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28194FD-E570-464B-84A9-A386A381DACA}"/>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932F75F8-1849-4280-8FE3-BA34831DC42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63E57F7-1E76-4DA3-A19A-25D7F39F702B}"/>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109794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A691-AB37-41F4-8A6A-B5B7BE396F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E39CB53-F4A6-4244-A9BB-B7D09C8EE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2B5641-D1A6-4668-8C95-82AAD603D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356F764-3E2E-4D29-8047-DEF843AFBF6C}"/>
              </a:ext>
            </a:extLst>
          </p:cNvPr>
          <p:cNvSpPr>
            <a:spLocks noGrp="1"/>
          </p:cNvSpPr>
          <p:nvPr>
            <p:ph type="dt" sz="half" idx="10"/>
          </p:nvPr>
        </p:nvSpPr>
        <p:spPr>
          <a:xfrm>
            <a:off x="838200" y="6356350"/>
            <a:ext cx="2743200" cy="365125"/>
          </a:xfrm>
          <a:prstGeom prst="rect">
            <a:avLst/>
          </a:prstGeom>
        </p:spPr>
        <p:txBody>
          <a:bodyPr/>
          <a:lstStyle/>
          <a:p>
            <a:fld id="{B85E4B02-3EC9-46B9-B5F2-187339994BB5}"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62A406F3-F17A-4A89-84BA-A61C80602FC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861F28A-DA12-45AE-9F82-EB90C012244E}"/>
              </a:ext>
            </a:extLst>
          </p:cNvPr>
          <p:cNvSpPr>
            <a:spLocks noGrp="1"/>
          </p:cNvSpPr>
          <p:nvPr>
            <p:ph type="sldNum" sz="quarter" idx="12"/>
          </p:nvPr>
        </p:nvSpPr>
        <p:spPr/>
        <p:txBody>
          <a:bodyPr/>
          <a:lstStyle/>
          <a:p>
            <a:fld id="{84BE548F-A985-47ED-9505-86F4614CEBBA}" type="slidenum">
              <a:rPr lang="fr-FR" smtClean="0"/>
              <a:t>‹N°›</a:t>
            </a:fld>
            <a:endParaRPr lang="fr-FR"/>
          </a:p>
        </p:txBody>
      </p:sp>
    </p:spTree>
    <p:extLst>
      <p:ext uri="{BB962C8B-B14F-4D97-AF65-F5344CB8AC3E}">
        <p14:creationId xmlns:p14="http://schemas.microsoft.com/office/powerpoint/2010/main" val="300589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2A2E87-87AD-4C70-8C52-56084E20CB3C}"/>
              </a:ext>
            </a:extLst>
          </p:cNvPr>
          <p:cNvSpPr>
            <a:spLocks noGrp="1"/>
          </p:cNvSpPr>
          <p:nvPr>
            <p:ph type="title"/>
          </p:nvPr>
        </p:nvSpPr>
        <p:spPr>
          <a:xfrm>
            <a:off x="1813560" y="18255"/>
            <a:ext cx="995172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140521-2B63-4B77-BA53-71A877CD343D}"/>
              </a:ext>
            </a:extLst>
          </p:cNvPr>
          <p:cNvSpPr>
            <a:spLocks noGrp="1"/>
          </p:cNvSpPr>
          <p:nvPr>
            <p:ph type="body" idx="1"/>
          </p:nvPr>
        </p:nvSpPr>
        <p:spPr>
          <a:xfrm>
            <a:off x="1813560" y="1569720"/>
            <a:ext cx="9951720" cy="466175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51530706-7109-4A03-A32D-DAE88A16F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548F-A985-47ED-9505-86F4614CEBBA}" type="slidenum">
              <a:rPr lang="fr-FR" smtClean="0"/>
              <a:t>‹N°›</a:t>
            </a:fld>
            <a:endParaRPr lang="fr-FR"/>
          </a:p>
        </p:txBody>
      </p:sp>
      <p:pic>
        <p:nvPicPr>
          <p:cNvPr id="7" name="Image 18">
            <a:extLst>
              <a:ext uri="{FF2B5EF4-FFF2-40B4-BE49-F238E27FC236}">
                <a16:creationId xmlns:a16="http://schemas.microsoft.com/office/drawing/2014/main" id="{829AAED5-5550-489F-B1D6-52C61623501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144"/>
            <a:ext cx="2123795" cy="4661758"/>
          </a:xfrm>
          <a:prstGeom prst="rect">
            <a:avLst/>
          </a:prstGeom>
          <a:noFill/>
          <a:ln w="22225">
            <a:solidFill>
              <a:srgbClr val="C992C8"/>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B6A2D0F-6212-47E3-981F-6B0DA2DF710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709" t="1287" r="4647" b="12164"/>
          <a:stretch/>
        </p:blipFill>
        <p:spPr>
          <a:xfrm>
            <a:off x="0" y="4302369"/>
            <a:ext cx="2123795" cy="2537376"/>
          </a:xfrm>
          <a:prstGeom prst="rect">
            <a:avLst/>
          </a:prstGeom>
          <a:ln w="22225">
            <a:solidFill>
              <a:srgbClr val="C992C8"/>
            </a:solidFill>
          </a:ln>
        </p:spPr>
      </p:pic>
    </p:spTree>
    <p:extLst>
      <p:ext uri="{BB962C8B-B14F-4D97-AF65-F5344CB8AC3E}">
        <p14:creationId xmlns:p14="http://schemas.microsoft.com/office/powerpoint/2010/main" val="166590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2A2E87-87AD-4C70-8C52-56084E20CB3C}"/>
              </a:ext>
            </a:extLst>
          </p:cNvPr>
          <p:cNvSpPr>
            <a:spLocks noGrp="1"/>
          </p:cNvSpPr>
          <p:nvPr>
            <p:ph type="title"/>
          </p:nvPr>
        </p:nvSpPr>
        <p:spPr>
          <a:xfrm>
            <a:off x="1813560" y="18255"/>
            <a:ext cx="995172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140521-2B63-4B77-BA53-71A877CD343D}"/>
              </a:ext>
            </a:extLst>
          </p:cNvPr>
          <p:cNvSpPr>
            <a:spLocks noGrp="1"/>
          </p:cNvSpPr>
          <p:nvPr>
            <p:ph type="body" idx="1"/>
          </p:nvPr>
        </p:nvSpPr>
        <p:spPr>
          <a:xfrm>
            <a:off x="1813560" y="1569720"/>
            <a:ext cx="9951720" cy="466175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51530706-7109-4A03-A32D-DAE88A16F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548F-A985-47ED-9505-86F4614CEBBA}" type="slidenum">
              <a:rPr lang="fr-FR" smtClean="0"/>
              <a:t>‹N°›</a:t>
            </a:fld>
            <a:endParaRPr lang="fr-FR"/>
          </a:p>
        </p:txBody>
      </p:sp>
      <p:pic>
        <p:nvPicPr>
          <p:cNvPr id="7" name="Image 18">
            <a:extLst>
              <a:ext uri="{FF2B5EF4-FFF2-40B4-BE49-F238E27FC236}">
                <a16:creationId xmlns:a16="http://schemas.microsoft.com/office/drawing/2014/main" id="{829AAED5-5550-489F-B1D6-52C61623501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144"/>
            <a:ext cx="12192000" cy="8307542"/>
          </a:xfrm>
          <a:prstGeom prst="rect">
            <a:avLst/>
          </a:prstGeom>
          <a:noFill/>
          <a:ln w="22225">
            <a:solidFill>
              <a:srgbClr val="C992C8"/>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B6A2D0F-6212-47E3-981F-6B0DA2DF710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709" t="1287" r="4647" b="12164"/>
          <a:stretch/>
        </p:blipFill>
        <p:spPr>
          <a:xfrm>
            <a:off x="10068205" y="4302369"/>
            <a:ext cx="2123795" cy="2537376"/>
          </a:xfrm>
          <a:prstGeom prst="rect">
            <a:avLst/>
          </a:prstGeom>
          <a:ln w="22225">
            <a:solidFill>
              <a:srgbClr val="C992C8"/>
            </a:solidFill>
          </a:ln>
        </p:spPr>
      </p:pic>
    </p:spTree>
    <p:extLst>
      <p:ext uri="{BB962C8B-B14F-4D97-AF65-F5344CB8AC3E}">
        <p14:creationId xmlns:p14="http://schemas.microsoft.com/office/powerpoint/2010/main" val="149298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gif"/><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B9E8B-AF99-4365-B3C7-85E4697ECF91}"/>
              </a:ext>
            </a:extLst>
          </p:cNvPr>
          <p:cNvSpPr>
            <a:spLocks noGrp="1"/>
          </p:cNvSpPr>
          <p:nvPr>
            <p:ph type="ctrTitle"/>
          </p:nvPr>
        </p:nvSpPr>
        <p:spPr>
          <a:xfrm>
            <a:off x="2627673" y="1122363"/>
            <a:ext cx="7086600" cy="2387600"/>
          </a:xfrm>
        </p:spPr>
        <p:txBody>
          <a:bodyPr>
            <a:normAutofit/>
          </a:bodyPr>
          <a:lstStyle/>
          <a:p>
            <a:r>
              <a:rPr lang="fr-FR" sz="8800" b="1" dirty="0">
                <a:solidFill>
                  <a:srgbClr val="434666"/>
                </a:solidFill>
              </a:rPr>
              <a:t>DEMETER</a:t>
            </a:r>
          </a:p>
        </p:txBody>
      </p:sp>
      <p:sp>
        <p:nvSpPr>
          <p:cNvPr id="3" name="Sous-titre 2">
            <a:extLst>
              <a:ext uri="{FF2B5EF4-FFF2-40B4-BE49-F238E27FC236}">
                <a16:creationId xmlns:a16="http://schemas.microsoft.com/office/drawing/2014/main" id="{3CF99093-E95E-427C-B3B8-32A06BF7AD8E}"/>
              </a:ext>
            </a:extLst>
          </p:cNvPr>
          <p:cNvSpPr>
            <a:spLocks noGrp="1"/>
          </p:cNvSpPr>
          <p:nvPr>
            <p:ph type="subTitle" idx="1"/>
          </p:nvPr>
        </p:nvSpPr>
        <p:spPr>
          <a:xfrm>
            <a:off x="2627671" y="3602038"/>
            <a:ext cx="7086601" cy="1655762"/>
          </a:xfrm>
        </p:spPr>
        <p:txBody>
          <a:bodyPr>
            <a:normAutofit/>
          </a:bodyPr>
          <a:lstStyle/>
          <a:p>
            <a:r>
              <a:rPr lang="fr-FR" sz="2800" cap="all" dirty="0">
                <a:solidFill>
                  <a:srgbClr val="C992C8"/>
                </a:solidFill>
              </a:rPr>
              <a:t> Une Etude qualitative Innovante d’exploration de la dysménorrhée sévère DE L’ADOLESCENTE</a:t>
            </a:r>
          </a:p>
        </p:txBody>
      </p:sp>
      <p:grpSp>
        <p:nvGrpSpPr>
          <p:cNvPr id="8" name="Groupe 7">
            <a:extLst>
              <a:ext uri="{FF2B5EF4-FFF2-40B4-BE49-F238E27FC236}">
                <a16:creationId xmlns:a16="http://schemas.microsoft.com/office/drawing/2014/main" id="{0DF16291-223D-418E-8BA0-3D0207450BAA}"/>
              </a:ext>
            </a:extLst>
          </p:cNvPr>
          <p:cNvGrpSpPr/>
          <p:nvPr/>
        </p:nvGrpSpPr>
        <p:grpSpPr>
          <a:xfrm>
            <a:off x="9667875" y="-7359"/>
            <a:ext cx="2524125" cy="2222499"/>
            <a:chOff x="4833937" y="2316163"/>
            <a:chExt cx="2524125" cy="2222499"/>
          </a:xfrm>
        </p:grpSpPr>
        <p:pic>
          <p:nvPicPr>
            <p:cNvPr id="4" name="Image 3">
              <a:extLst>
                <a:ext uri="{FF2B5EF4-FFF2-40B4-BE49-F238E27FC236}">
                  <a16:creationId xmlns:a16="http://schemas.microsoft.com/office/drawing/2014/main" id="{973F1A84-2ABD-4C8E-91F8-44F4734B5AD5}"/>
                </a:ext>
              </a:extLst>
            </p:cNvPr>
            <p:cNvPicPr>
              <a:picLocks noChangeAspect="1"/>
            </p:cNvPicPr>
            <p:nvPr/>
          </p:nvPicPr>
          <p:blipFill>
            <a:blip r:embed="rId2"/>
            <a:stretch>
              <a:fillRect/>
            </a:stretch>
          </p:blipFill>
          <p:spPr>
            <a:xfrm>
              <a:off x="4833937" y="2319337"/>
              <a:ext cx="2524125" cy="2219325"/>
            </a:xfrm>
            <a:prstGeom prst="rect">
              <a:avLst/>
            </a:prstGeom>
          </p:spPr>
        </p:pic>
        <p:sp>
          <p:nvSpPr>
            <p:cNvPr id="5" name="Rectangle 4">
              <a:extLst>
                <a:ext uri="{FF2B5EF4-FFF2-40B4-BE49-F238E27FC236}">
                  <a16:creationId xmlns:a16="http://schemas.microsoft.com/office/drawing/2014/main" id="{DE64D542-A682-49F0-BA0A-09EA4B91FB3F}"/>
                </a:ext>
              </a:extLst>
            </p:cNvPr>
            <p:cNvSpPr/>
            <p:nvPr/>
          </p:nvSpPr>
          <p:spPr>
            <a:xfrm>
              <a:off x="6489844" y="2316163"/>
              <a:ext cx="868218" cy="477837"/>
            </a:xfrm>
            <a:prstGeom prst="rect">
              <a:avLst/>
            </a:prstGeom>
            <a:solidFill>
              <a:srgbClr val="E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1179EC9-334E-48AC-9894-ECE333D5A10C}"/>
                </a:ext>
              </a:extLst>
            </p:cNvPr>
            <p:cNvSpPr/>
            <p:nvPr/>
          </p:nvSpPr>
          <p:spPr>
            <a:xfrm>
              <a:off x="6936658" y="4060825"/>
              <a:ext cx="421404" cy="477837"/>
            </a:xfrm>
            <a:prstGeom prst="rect">
              <a:avLst/>
            </a:prstGeom>
            <a:solidFill>
              <a:srgbClr val="E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9E7880A9-B176-4333-BECA-B167A7661E35}"/>
                </a:ext>
              </a:extLst>
            </p:cNvPr>
            <p:cNvSpPr/>
            <p:nvPr/>
          </p:nvSpPr>
          <p:spPr>
            <a:xfrm>
              <a:off x="4948377" y="4299743"/>
              <a:ext cx="868218" cy="238919"/>
            </a:xfrm>
            <a:prstGeom prst="rect">
              <a:avLst/>
            </a:prstGeom>
            <a:solidFill>
              <a:srgbClr val="E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id="{28B7E614-FE4B-4F35-9956-ECC549A7467D}"/>
              </a:ext>
            </a:extLst>
          </p:cNvPr>
          <p:cNvGrpSpPr/>
          <p:nvPr/>
        </p:nvGrpSpPr>
        <p:grpSpPr>
          <a:xfrm>
            <a:off x="10650533" y="4026932"/>
            <a:ext cx="1627653" cy="2835635"/>
            <a:chOff x="10650533" y="4008078"/>
            <a:chExt cx="1627653" cy="2835635"/>
          </a:xfrm>
        </p:grpSpPr>
        <p:pic>
          <p:nvPicPr>
            <p:cNvPr id="9" name="Image 8">
              <a:extLst>
                <a:ext uri="{FF2B5EF4-FFF2-40B4-BE49-F238E27FC236}">
                  <a16:creationId xmlns:a16="http://schemas.microsoft.com/office/drawing/2014/main" id="{2B13B0ED-E0D5-43A9-8283-E12F4D247CA2}"/>
                </a:ext>
              </a:extLst>
            </p:cNvPr>
            <p:cNvPicPr>
              <a:picLocks noChangeAspect="1"/>
            </p:cNvPicPr>
            <p:nvPr/>
          </p:nvPicPr>
          <p:blipFill>
            <a:blip r:embed="rId3"/>
            <a:stretch>
              <a:fillRect/>
            </a:stretch>
          </p:blipFill>
          <p:spPr>
            <a:xfrm>
              <a:off x="10650533" y="4568214"/>
              <a:ext cx="1541467" cy="2275499"/>
            </a:xfrm>
            <a:prstGeom prst="rect">
              <a:avLst/>
            </a:prstGeom>
          </p:spPr>
        </p:pic>
        <p:pic>
          <p:nvPicPr>
            <p:cNvPr id="10" name="Image 9">
              <a:extLst>
                <a:ext uri="{FF2B5EF4-FFF2-40B4-BE49-F238E27FC236}">
                  <a16:creationId xmlns:a16="http://schemas.microsoft.com/office/drawing/2014/main" id="{B5E1DE60-36D4-431E-B331-F2C4E004E9B7}"/>
                </a:ext>
              </a:extLst>
            </p:cNvPr>
            <p:cNvPicPr>
              <a:picLocks noChangeAspect="1"/>
            </p:cNvPicPr>
            <p:nvPr/>
          </p:nvPicPr>
          <p:blipFill>
            <a:blip r:embed="rId4"/>
            <a:stretch>
              <a:fillRect/>
            </a:stretch>
          </p:blipFill>
          <p:spPr>
            <a:xfrm>
              <a:off x="11059801" y="4011560"/>
              <a:ext cx="698090" cy="556654"/>
            </a:xfrm>
            <a:prstGeom prst="rect">
              <a:avLst/>
            </a:prstGeom>
          </p:spPr>
        </p:pic>
        <p:sp>
          <p:nvSpPr>
            <p:cNvPr id="11" name="Rectangle 10">
              <a:extLst>
                <a:ext uri="{FF2B5EF4-FFF2-40B4-BE49-F238E27FC236}">
                  <a16:creationId xmlns:a16="http://schemas.microsoft.com/office/drawing/2014/main" id="{D8F11089-6312-4468-97FD-69EFE9B12D18}"/>
                </a:ext>
              </a:extLst>
            </p:cNvPr>
            <p:cNvSpPr/>
            <p:nvPr/>
          </p:nvSpPr>
          <p:spPr>
            <a:xfrm>
              <a:off x="10650533" y="4011560"/>
              <a:ext cx="568073" cy="606479"/>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8244508-9E03-42F4-970C-308322FE308B}"/>
                </a:ext>
              </a:extLst>
            </p:cNvPr>
            <p:cNvSpPr/>
            <p:nvPr/>
          </p:nvSpPr>
          <p:spPr>
            <a:xfrm>
              <a:off x="11856782" y="4011559"/>
              <a:ext cx="421404" cy="766918"/>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0241410-F042-41A9-AE10-F0F1F273C68B}"/>
                </a:ext>
              </a:extLst>
            </p:cNvPr>
            <p:cNvSpPr/>
            <p:nvPr/>
          </p:nvSpPr>
          <p:spPr>
            <a:xfrm>
              <a:off x="11609533" y="4008078"/>
              <a:ext cx="568073" cy="606479"/>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6B874DB4-CE38-4C59-8DD9-58F237D3B931}"/>
              </a:ext>
            </a:extLst>
          </p:cNvPr>
          <p:cNvSpPr txBox="1"/>
          <p:nvPr/>
        </p:nvSpPr>
        <p:spPr>
          <a:xfrm>
            <a:off x="4119703" y="5116345"/>
            <a:ext cx="4443883" cy="615553"/>
          </a:xfrm>
          <a:prstGeom prst="rect">
            <a:avLst/>
          </a:prstGeom>
          <a:noFill/>
        </p:spPr>
        <p:txBody>
          <a:bodyPr wrap="square" rtlCol="0">
            <a:spAutoFit/>
          </a:bodyPr>
          <a:lstStyle/>
          <a:p>
            <a:pPr algn="ctr"/>
            <a:r>
              <a:rPr lang="fr-FR" dirty="0"/>
              <a:t>Emilie Leroy, psychologue Equipe Enfant Do </a:t>
            </a:r>
            <a:r>
              <a:rPr lang="fr-FR" sz="1600" dirty="0"/>
              <a:t>(CETD Pédiatrique du CHU de Toulouse)</a:t>
            </a:r>
            <a:endParaRPr lang="fr-FR" dirty="0"/>
          </a:p>
        </p:txBody>
      </p:sp>
      <p:pic>
        <p:nvPicPr>
          <p:cNvPr id="1026" name="Picture 2" descr="Réseau Enfance et Handicap Grand Sud Ouest REHSO – REHSO">
            <a:extLst>
              <a:ext uri="{FF2B5EF4-FFF2-40B4-BE49-F238E27FC236}">
                <a16:creationId xmlns:a16="http://schemas.microsoft.com/office/drawing/2014/main" id="{4B1DAF68-C44F-4C85-933A-57A4F3600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77" y="0"/>
            <a:ext cx="2466975" cy="175218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22DCCEA5-DA69-4195-9090-C4056FB176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6663" y="5731898"/>
            <a:ext cx="3063240" cy="1054608"/>
          </a:xfrm>
          <a:prstGeom prst="rect">
            <a:avLst/>
          </a:prstGeom>
        </p:spPr>
      </p:pic>
    </p:spTree>
    <p:extLst>
      <p:ext uri="{BB962C8B-B14F-4D97-AF65-F5344CB8AC3E}">
        <p14:creationId xmlns:p14="http://schemas.microsoft.com/office/powerpoint/2010/main" val="369629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p:txBody>
          <a:bodyPr/>
          <a:lstStyle/>
          <a:p>
            <a:r>
              <a:rPr lang="fr-FR" dirty="0"/>
              <a:t>« DOULEUR » mot le plus utilisé</a:t>
            </a:r>
          </a:p>
          <a:p>
            <a:endParaRPr lang="fr-FR" dirty="0"/>
          </a:p>
          <a:p>
            <a:r>
              <a:rPr lang="fr-FR" dirty="0"/>
              <a:t>« RIEN » 4</a:t>
            </a:r>
            <a:r>
              <a:rPr lang="fr-FR" baseline="30000" dirty="0"/>
              <a:t>ème</a:t>
            </a:r>
            <a:r>
              <a:rPr lang="fr-FR" dirty="0"/>
              <a:t> mot le plus fréquent !!!</a:t>
            </a:r>
          </a:p>
        </p:txBody>
      </p:sp>
      <p:sp>
        <p:nvSpPr>
          <p:cNvPr id="12" name="Zone de texte 8">
            <a:extLst>
              <a:ext uri="{FF2B5EF4-FFF2-40B4-BE49-F238E27FC236}">
                <a16:creationId xmlns:a16="http://schemas.microsoft.com/office/drawing/2014/main" id="{25F963E0-AC4B-4614-8F40-D8EC52D66DB6}"/>
              </a:ext>
            </a:extLst>
          </p:cNvPr>
          <p:cNvSpPr txBox="1">
            <a:spLocks noChangeArrowheads="1"/>
          </p:cNvSpPr>
          <p:nvPr/>
        </p:nvSpPr>
        <p:spPr bwMode="auto">
          <a:xfrm>
            <a:off x="8043068" y="3173151"/>
            <a:ext cx="3700463" cy="1200329"/>
          </a:xfrm>
          <a:prstGeom prst="rect">
            <a:avLst/>
          </a:prstGeom>
          <a:solidFill>
            <a:srgbClr val="FFFFFF"/>
          </a:solidFill>
          <a:ln w="19050">
            <a:solidFill>
              <a:srgbClr val="AC89B3"/>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1" u="none" strike="noStrike" cap="none" normalizeH="0" baseline="0" dirty="0">
                <a:ln>
                  <a:noFill/>
                </a:ln>
                <a:solidFill>
                  <a:schemeClr val="tx1"/>
                </a:solidFill>
                <a:effectLst/>
                <a:latin typeface="Calibri" panose="020F0502020204030204" pitchFamily="34" charset="0"/>
              </a:rPr>
              <a:t>« il n’y a rien, y’a personne pour répondre à nos questions </a:t>
            </a:r>
            <a:r>
              <a:rPr kumimoji="0" lang="fr-FR" altLang="fr-FR" sz="2400" i="1" u="none" strike="noStrike" cap="none" normalizeH="0" baseline="0" dirty="0">
                <a:ln>
                  <a:noFill/>
                </a:ln>
                <a:solidFill>
                  <a:schemeClr val="tx1"/>
                </a:solidFill>
                <a:effectLst/>
                <a:latin typeface="Calibri" panose="020F0502020204030204" pitchFamily="34" charset="0"/>
              </a:rPr>
              <a:t>», Parent</a:t>
            </a:r>
            <a:endParaRPr kumimoji="0" lang="fr-FR" altLang="fr-FR" sz="4800" i="1" u="none" strike="noStrike" cap="none" normalizeH="0" baseline="0" dirty="0">
              <a:ln>
                <a:noFill/>
              </a:ln>
              <a:solidFill>
                <a:schemeClr val="tx1"/>
              </a:solidFill>
              <a:effectLst/>
              <a:latin typeface="Arial" panose="020B0604020202020204" pitchFamily="34" charset="0"/>
            </a:endParaRPr>
          </a:p>
        </p:txBody>
      </p:sp>
      <p:sp>
        <p:nvSpPr>
          <p:cNvPr id="13" name="Zone de texte 7">
            <a:extLst>
              <a:ext uri="{FF2B5EF4-FFF2-40B4-BE49-F238E27FC236}">
                <a16:creationId xmlns:a16="http://schemas.microsoft.com/office/drawing/2014/main" id="{AFFD8A57-8349-473B-9E92-3E7F41AB8880}"/>
              </a:ext>
            </a:extLst>
          </p:cNvPr>
          <p:cNvSpPr txBox="1">
            <a:spLocks noChangeArrowheads="1"/>
          </p:cNvSpPr>
          <p:nvPr/>
        </p:nvSpPr>
        <p:spPr bwMode="auto">
          <a:xfrm>
            <a:off x="2298700" y="3429000"/>
            <a:ext cx="3239135" cy="1323439"/>
          </a:xfrm>
          <a:prstGeom prst="rect">
            <a:avLst/>
          </a:prstGeom>
          <a:solidFill>
            <a:srgbClr val="FFFFFF"/>
          </a:solidFill>
          <a:ln w="19050">
            <a:solidFill>
              <a:srgbClr val="FFA189"/>
            </a:solidFill>
            <a:prstDash val="lg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buClrTx/>
              <a:buSzTx/>
              <a:buFontTx/>
              <a:buNone/>
              <a:tabLst/>
            </a:pPr>
            <a:r>
              <a:rPr kumimoji="0" lang="fr-FR" altLang="fr-FR" sz="3200" b="0" i="0" u="none" strike="noStrike" cap="none" normalizeH="0" baseline="0" dirty="0">
                <a:ln>
                  <a:noFill/>
                </a:ln>
                <a:solidFill>
                  <a:schemeClr val="tx1"/>
                </a:solidFill>
                <a:effectLst/>
                <a:latin typeface="Calibri" panose="020F0502020204030204" pitchFamily="34" charset="0"/>
              </a:rPr>
              <a:t>« </a:t>
            </a:r>
            <a:r>
              <a:rPr kumimoji="0" lang="fr-FR" altLang="fr-FR" sz="2400" b="0" i="1" u="none" strike="noStrike" cap="none" normalizeH="0" baseline="0" dirty="0">
                <a:ln>
                  <a:noFill/>
                </a:ln>
                <a:solidFill>
                  <a:schemeClr val="tx1"/>
                </a:solidFill>
                <a:effectLst/>
                <a:latin typeface="Calibri" panose="020F0502020204030204" pitchFamily="34" charset="0"/>
              </a:rPr>
              <a:t>chaque fois pareil ils me disaient « </a:t>
            </a:r>
            <a:r>
              <a:rPr kumimoji="0" lang="fr-FR" altLang="fr-FR" sz="2400" b="1" i="1" u="none" strike="noStrike" cap="none" normalizeH="0" baseline="0" dirty="0">
                <a:ln>
                  <a:noFill/>
                </a:ln>
                <a:solidFill>
                  <a:schemeClr val="tx1"/>
                </a:solidFill>
                <a:effectLst/>
                <a:latin typeface="Calibri" panose="020F0502020204030204" pitchFamily="34" charset="0"/>
              </a:rPr>
              <a:t>il y a rien, rentrez chez vous</a:t>
            </a:r>
            <a:r>
              <a:rPr kumimoji="0" lang="fr-FR" altLang="fr-FR" sz="2400" b="0" i="1" u="none" strike="noStrike" cap="none" normalizeH="0" baseline="0" dirty="0">
                <a:ln>
                  <a:noFill/>
                </a:ln>
                <a:solidFill>
                  <a:schemeClr val="tx1"/>
                </a:solidFill>
                <a:effectLst/>
                <a:latin typeface="Times New Roman" panose="02020603050405020304" pitchFamily="18" charset="0"/>
              </a:rPr>
              <a:t> </a:t>
            </a:r>
            <a:r>
              <a:rPr kumimoji="0" lang="fr-FR" altLang="fr-FR" sz="2400" b="0" i="1" u="none" strike="noStrike" cap="none" normalizeH="0" baseline="0" dirty="0">
                <a:ln>
                  <a:noFill/>
                </a:ln>
                <a:solidFill>
                  <a:schemeClr val="tx1"/>
                </a:solidFill>
                <a:effectLst/>
                <a:latin typeface="Calibri" panose="020F0502020204030204" pitchFamily="34" charset="0"/>
              </a:rPr>
              <a:t>», Ado</a:t>
            </a:r>
            <a:endParaRPr kumimoji="0" lang="fr-FR" altLang="fr-FR" sz="4800" b="0" i="0" u="none" strike="noStrike" cap="none" normalizeH="0" baseline="0" dirty="0">
              <a:ln>
                <a:noFill/>
              </a:ln>
              <a:solidFill>
                <a:schemeClr val="tx1"/>
              </a:solidFill>
              <a:effectLst/>
              <a:latin typeface="Arial" panose="020B0604020202020204" pitchFamily="34" charset="0"/>
            </a:endParaRPr>
          </a:p>
        </p:txBody>
      </p:sp>
      <p:sp>
        <p:nvSpPr>
          <p:cNvPr id="14" name="Zone de texte 6">
            <a:extLst>
              <a:ext uri="{FF2B5EF4-FFF2-40B4-BE49-F238E27FC236}">
                <a16:creationId xmlns:a16="http://schemas.microsoft.com/office/drawing/2014/main" id="{DA4B0CC1-F4AE-40FF-A1FB-6F62040D40C6}"/>
              </a:ext>
            </a:extLst>
          </p:cNvPr>
          <p:cNvSpPr txBox="1">
            <a:spLocks noChangeArrowheads="1"/>
          </p:cNvSpPr>
          <p:nvPr/>
        </p:nvSpPr>
        <p:spPr bwMode="auto">
          <a:xfrm>
            <a:off x="3635822" y="5115467"/>
            <a:ext cx="4104321" cy="1323439"/>
          </a:xfrm>
          <a:prstGeom prst="rect">
            <a:avLst/>
          </a:prstGeom>
          <a:solidFill>
            <a:srgbClr val="FFFFFF"/>
          </a:solidFill>
          <a:ln w="19050">
            <a:solidFill>
              <a:srgbClr val="653F68"/>
            </a:solidFill>
            <a:prstDash val="lgDashDot"/>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1" u="none" strike="noStrike" cap="none" normalizeH="0" baseline="0" dirty="0">
                <a:ln>
                  <a:noFill/>
                </a:ln>
                <a:solidFill>
                  <a:schemeClr val="tx1"/>
                </a:solidFill>
                <a:effectLst/>
                <a:latin typeface="Calibri" panose="020F0502020204030204" pitchFamily="34" charset="0"/>
              </a:rPr>
              <a:t>« Qu’est-ce que je vais proposer maintenant ? J’ai plus </a:t>
            </a:r>
            <a:r>
              <a:rPr kumimoji="0" lang="fr-FR" altLang="fr-FR" sz="2400" b="1" i="1" u="none" strike="noStrike" cap="none" normalizeH="0" baseline="0" dirty="0">
                <a:ln>
                  <a:noFill/>
                </a:ln>
                <a:solidFill>
                  <a:schemeClr val="tx1"/>
                </a:solidFill>
                <a:effectLst/>
                <a:latin typeface="Calibri" panose="020F0502020204030204" pitchFamily="34" charset="0"/>
              </a:rPr>
              <a:t>rien</a:t>
            </a:r>
            <a:r>
              <a:rPr kumimoji="0" lang="fr-FR" altLang="fr-FR" sz="2400" b="0" i="1" u="none" strike="noStrike" cap="none" normalizeH="0" baseline="0" dirty="0">
                <a:ln>
                  <a:noFill/>
                </a:ln>
                <a:solidFill>
                  <a:schemeClr val="tx1"/>
                </a:solidFill>
                <a:effectLst/>
                <a:latin typeface="Calibri" panose="020F0502020204030204" pitchFamily="34" charset="0"/>
              </a:rPr>
              <a:t> dans ma boîte quoi », Médecin</a:t>
            </a:r>
            <a:endParaRPr kumimoji="0" lang="fr-FR" altLang="fr-FR" sz="5400" b="0" i="0" u="none" strike="noStrike" cap="none" normalizeH="0" baseline="0" dirty="0">
              <a:ln>
                <a:noFill/>
              </a:ln>
              <a:solidFill>
                <a:schemeClr val="tx1"/>
              </a:solidFill>
              <a:effectLst/>
              <a:latin typeface="Arial" panose="020B0604020202020204" pitchFamily="34" charset="0"/>
            </a:endParaRPr>
          </a:p>
        </p:txBody>
      </p:sp>
      <p:sp>
        <p:nvSpPr>
          <p:cNvPr id="9" name="Titre 1">
            <a:extLst>
              <a:ext uri="{FF2B5EF4-FFF2-40B4-BE49-F238E27FC236}">
                <a16:creationId xmlns:a16="http://schemas.microsoft.com/office/drawing/2014/main" id="{EE279644-164E-48DD-A4F2-DABD69E1EFB4}"/>
              </a:ext>
            </a:extLst>
          </p:cNvPr>
          <p:cNvSpPr txBox="1">
            <a:spLocks/>
          </p:cNvSpPr>
          <p:nvPr/>
        </p:nvSpPr>
        <p:spPr>
          <a:xfrm>
            <a:off x="2688770" y="170655"/>
            <a:ext cx="92289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C992C8"/>
                </a:solidFill>
                <a:latin typeface="+mj-lt"/>
                <a:ea typeface="+mj-ea"/>
                <a:cs typeface="+mj-cs"/>
              </a:defRPr>
            </a:lvl1pPr>
          </a:lstStyle>
          <a:p>
            <a:r>
              <a:rPr lang="fr-FR" sz="4900" dirty="0"/>
              <a:t>Principaux résultats</a:t>
            </a:r>
            <a:br>
              <a:rPr lang="fr-FR" dirty="0"/>
            </a:br>
            <a:r>
              <a:rPr lang="fr-FR" sz="2500" dirty="0"/>
              <a:t>Douleur pléiomorphe mais impact ++ sur vie de l’ado &amp; de sa famille 3/3</a:t>
            </a:r>
            <a:endParaRPr lang="fr-FR" sz="3400" dirty="0"/>
          </a:p>
        </p:txBody>
      </p:sp>
      <p:pic>
        <p:nvPicPr>
          <p:cNvPr id="8" name="Image 7">
            <a:extLst>
              <a:ext uri="{FF2B5EF4-FFF2-40B4-BE49-F238E27FC236}">
                <a16:creationId xmlns:a16="http://schemas.microsoft.com/office/drawing/2014/main" id="{8FD006F1-5CCD-4FC4-AED7-95B5610CB0D5}"/>
              </a:ext>
            </a:extLst>
          </p:cNvPr>
          <p:cNvPicPr>
            <a:picLocks noChangeAspect="1"/>
          </p:cNvPicPr>
          <p:nvPr/>
        </p:nvPicPr>
        <p:blipFill>
          <a:blip r:embed="rId2"/>
          <a:stretch>
            <a:fillRect/>
          </a:stretch>
        </p:blipFill>
        <p:spPr>
          <a:xfrm>
            <a:off x="11367247" y="0"/>
            <a:ext cx="824753" cy="849745"/>
          </a:xfrm>
          <a:prstGeom prst="rect">
            <a:avLst/>
          </a:prstGeom>
        </p:spPr>
      </p:pic>
      <p:sp>
        <p:nvSpPr>
          <p:cNvPr id="10" name="Espace réservé du contenu 3">
            <a:extLst>
              <a:ext uri="{FF2B5EF4-FFF2-40B4-BE49-F238E27FC236}">
                <a16:creationId xmlns:a16="http://schemas.microsoft.com/office/drawing/2014/main" id="{33A74380-3A92-4DAB-AEFB-B2A0AFFC270D}"/>
              </a:ext>
            </a:extLst>
          </p:cNvPr>
          <p:cNvSpPr txBox="1">
            <a:spLocks/>
          </p:cNvSpPr>
          <p:nvPr/>
        </p:nvSpPr>
        <p:spPr>
          <a:xfrm>
            <a:off x="8839595" y="4991859"/>
            <a:ext cx="2197762" cy="867930"/>
          </a:xfrm>
          <a:prstGeom prst="rect">
            <a:avLst/>
          </a:prstGeom>
          <a:ln>
            <a:solidFill>
              <a:srgbClr val="434666"/>
            </a:solidFill>
          </a:ln>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74638"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274638"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2547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46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200"/>
              </a:spcBef>
              <a:spcAft>
                <a:spcPts val="1200"/>
              </a:spcAft>
            </a:pPr>
            <a:r>
              <a:rPr lang="fr-FR" b="1" dirty="0">
                <a:solidFill>
                  <a:srgbClr val="434666"/>
                </a:solidFill>
              </a:rPr>
              <a:t>ENJEU DE NOMMER !</a:t>
            </a:r>
          </a:p>
        </p:txBody>
      </p:sp>
    </p:spTree>
    <p:extLst>
      <p:ext uri="{BB962C8B-B14F-4D97-AF65-F5344CB8AC3E}">
        <p14:creationId xmlns:p14="http://schemas.microsoft.com/office/powerpoint/2010/main" val="110889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a:xfrm>
            <a:off x="2536370" y="86399"/>
            <a:ext cx="9228909" cy="1325563"/>
          </a:xfrm>
        </p:spPr>
        <p:txBody>
          <a:bodyPr>
            <a:normAutofit fontScale="90000"/>
          </a:bodyPr>
          <a:lstStyle/>
          <a:p>
            <a:r>
              <a:rPr lang="fr-FR" sz="4900" dirty="0"/>
              <a:t>Principaux résultats</a:t>
            </a:r>
            <a:br>
              <a:rPr lang="fr-FR" dirty="0"/>
            </a:br>
            <a:r>
              <a:rPr lang="fr-FR" sz="2700" dirty="0"/>
              <a:t>Enjeu majeur = décrire douleur &amp; reconnaitre leur caractère anormal</a:t>
            </a:r>
            <a:endParaRPr lang="fr-FR" sz="3400" dirty="0"/>
          </a:p>
        </p:txBody>
      </p:sp>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a:xfrm>
            <a:off x="2536370" y="1569720"/>
            <a:ext cx="5281750" cy="4661757"/>
          </a:xfrm>
        </p:spPr>
        <p:txBody>
          <a:bodyPr>
            <a:normAutofit/>
          </a:bodyPr>
          <a:lstStyle/>
          <a:p>
            <a:r>
              <a:rPr lang="fr-FR" b="1" dirty="0">
                <a:solidFill>
                  <a:srgbClr val="653F68"/>
                </a:solidFill>
              </a:rPr>
              <a:t>Décrire les douleurs</a:t>
            </a:r>
          </a:p>
          <a:p>
            <a:r>
              <a:rPr lang="fr-FR" sz="2000" dirty="0"/>
              <a:t>Consultations brèves / délai accès long</a:t>
            </a:r>
          </a:p>
          <a:p>
            <a:r>
              <a:rPr lang="fr-FR" sz="2000" dirty="0"/>
              <a:t>Douleurs parfois à distance</a:t>
            </a:r>
          </a:p>
          <a:p>
            <a:r>
              <a:rPr lang="fr-FR" sz="2000" dirty="0"/>
              <a:t>Intime &amp; Adolescence</a:t>
            </a:r>
          </a:p>
          <a:p>
            <a:r>
              <a:rPr lang="fr-FR" sz="2000" dirty="0"/>
              <a:t>Posture : Minimisation ou théâtralisation (ado &amp; parent)</a:t>
            </a:r>
          </a:p>
        </p:txBody>
      </p:sp>
      <p:sp>
        <p:nvSpPr>
          <p:cNvPr id="9" name="Rectangle 8">
            <a:extLst>
              <a:ext uri="{FF2B5EF4-FFF2-40B4-BE49-F238E27FC236}">
                <a16:creationId xmlns:a16="http://schemas.microsoft.com/office/drawing/2014/main" id="{F81AD4D5-F6AE-4556-80D6-AC691E8D8601}"/>
              </a:ext>
            </a:extLst>
          </p:cNvPr>
          <p:cNvSpPr/>
          <p:nvPr/>
        </p:nvSpPr>
        <p:spPr>
          <a:xfrm>
            <a:off x="2536370" y="4095976"/>
            <a:ext cx="5896430" cy="2318583"/>
          </a:xfrm>
          <a:prstGeom prst="rect">
            <a:avLst/>
          </a:prstGeom>
        </p:spPr>
        <p:txBody>
          <a:bodyPr wrap="square">
            <a:spAutoFit/>
          </a:bodyPr>
          <a:lstStyle/>
          <a:p>
            <a:r>
              <a:rPr lang="fr-FR" sz="2800" b="1" dirty="0">
                <a:solidFill>
                  <a:srgbClr val="653F68"/>
                </a:solidFill>
              </a:rPr>
              <a:t>Est-ce normal ???</a:t>
            </a:r>
          </a:p>
          <a:p>
            <a:pPr>
              <a:spcBef>
                <a:spcPts val="1000"/>
              </a:spcBef>
            </a:pPr>
            <a:r>
              <a:rPr lang="fr-FR" sz="2000" dirty="0"/>
              <a:t>Difficulté pour ados &amp; parents à évaluer le seuil d’une consultation spécialisée</a:t>
            </a:r>
          </a:p>
          <a:p>
            <a:pPr>
              <a:spcBef>
                <a:spcPts val="1000"/>
              </a:spcBef>
            </a:pPr>
            <a:r>
              <a:rPr lang="fr-FR" sz="2000" b="1" dirty="0"/>
              <a:t>Posture parentale</a:t>
            </a:r>
            <a:r>
              <a:rPr lang="fr-FR" sz="2000" dirty="0"/>
              <a:t> et maîtrise par les parents du système de santé va aussi déterminer en partie la prise en charge</a:t>
            </a:r>
          </a:p>
        </p:txBody>
      </p:sp>
      <p:sp>
        <p:nvSpPr>
          <p:cNvPr id="8" name="Zone de texte 8">
            <a:extLst>
              <a:ext uri="{FF2B5EF4-FFF2-40B4-BE49-F238E27FC236}">
                <a16:creationId xmlns:a16="http://schemas.microsoft.com/office/drawing/2014/main" id="{D72FEFF0-1047-4FF8-8EB4-B3A9124740A5}"/>
              </a:ext>
            </a:extLst>
          </p:cNvPr>
          <p:cNvSpPr txBox="1">
            <a:spLocks noChangeArrowheads="1"/>
          </p:cNvSpPr>
          <p:nvPr/>
        </p:nvSpPr>
        <p:spPr bwMode="auto">
          <a:xfrm>
            <a:off x="7818120" y="1569720"/>
            <a:ext cx="4161444" cy="1826141"/>
          </a:xfrm>
          <a:prstGeom prst="rect">
            <a:avLst/>
          </a:prstGeom>
          <a:solidFill>
            <a:srgbClr val="FFFFFF"/>
          </a:solidFill>
          <a:ln w="19050">
            <a:solidFill>
              <a:srgbClr val="AC89B3"/>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rPr>
              <a:t>« Avant de se dire ‘’bon </a:t>
            </a:r>
            <a:r>
              <a:rPr kumimoji="0" lang="fr-FR" altLang="fr-FR" b="1" i="1" u="none" strike="noStrike" cap="none" normalizeH="0" baseline="0" dirty="0">
                <a:ln>
                  <a:noFill/>
                </a:ln>
                <a:solidFill>
                  <a:schemeClr val="tx1"/>
                </a:solidFill>
                <a:effectLst/>
                <a:latin typeface="Calibri" panose="020F0502020204030204" pitchFamily="34" charset="0"/>
              </a:rPr>
              <a:t>c’est pas normal </a:t>
            </a:r>
            <a:r>
              <a:rPr kumimoji="0" lang="fr-FR" altLang="fr-FR" b="0" i="1" u="none" strike="noStrike" cap="none" normalizeH="0" baseline="0" dirty="0">
                <a:ln>
                  <a:noFill/>
                </a:ln>
                <a:solidFill>
                  <a:schemeClr val="tx1"/>
                </a:solidFill>
                <a:effectLst/>
                <a:latin typeface="Calibri" panose="020F0502020204030204" pitchFamily="34" charset="0"/>
              </a:rPr>
              <a:t>quand même d’avoir aussi mal, il y a quelque chose</a:t>
            </a:r>
            <a:r>
              <a:rPr lang="fr-FR" altLang="fr-FR" i="1" dirty="0">
                <a:latin typeface="Calibri" panose="020F0502020204030204" pitchFamily="34" charset="0"/>
              </a:rPr>
              <a:t>’’</a:t>
            </a:r>
            <a:r>
              <a:rPr kumimoji="0" lang="fr-FR" altLang="fr-FR" b="0" i="1" u="none" strike="noStrike" cap="none" normalizeH="0" baseline="0" dirty="0">
                <a:ln>
                  <a:noFill/>
                </a:ln>
                <a:solidFill>
                  <a:schemeClr val="tx1"/>
                </a:solidFill>
                <a:effectLst/>
                <a:latin typeface="Calibri" panose="020F0502020204030204" pitchFamily="34" charset="0"/>
              </a:rPr>
              <a:t>, euh… on se rend compte qu’on attend un peu avant de se poser la question quand même »</a:t>
            </a:r>
          </a:p>
          <a:p>
            <a:pPr marL="0" marR="0" lvl="0" indent="0" algn="just" defTabSz="914400" rtl="0" eaLnBrk="0" fontAlgn="base" latinLnBrk="0" hangingPunct="0">
              <a:lnSpc>
                <a:spcPct val="100000"/>
              </a:lnSpc>
              <a:spcBef>
                <a:spcPct val="0"/>
              </a:spcBef>
              <a:spcAft>
                <a:spcPts val="800"/>
              </a:spcAft>
              <a:buClrTx/>
              <a:buSzTx/>
              <a:buFontTx/>
              <a:buNone/>
              <a:tabLst/>
            </a:pPr>
            <a:r>
              <a:rPr lang="fr-FR" altLang="fr-FR" sz="1600" b="1" i="1" dirty="0">
                <a:latin typeface="Calibri" panose="020F0502020204030204" pitchFamily="34" charset="0"/>
              </a:rPr>
              <a:t>Mère de Léa (16ans, douloureuse depuis 3 ans) </a:t>
            </a:r>
            <a:endParaRPr kumimoji="0" lang="fr-FR" altLang="fr-FR" sz="3600" b="1" i="0" u="none" strike="noStrike" cap="none" normalizeH="0" baseline="0" dirty="0">
              <a:ln>
                <a:noFill/>
              </a:ln>
              <a:solidFill>
                <a:schemeClr val="tx1"/>
              </a:solidFill>
              <a:effectLst/>
              <a:latin typeface="Arial" panose="020B0604020202020204" pitchFamily="34" charset="0"/>
            </a:endParaRPr>
          </a:p>
        </p:txBody>
      </p:sp>
      <p:sp>
        <p:nvSpPr>
          <p:cNvPr id="10" name="Zone de texte 8">
            <a:extLst>
              <a:ext uri="{FF2B5EF4-FFF2-40B4-BE49-F238E27FC236}">
                <a16:creationId xmlns:a16="http://schemas.microsoft.com/office/drawing/2014/main" id="{F64C24FE-ADB7-46E6-A3E9-8C9D2DC6F36D}"/>
              </a:ext>
            </a:extLst>
          </p:cNvPr>
          <p:cNvSpPr txBox="1">
            <a:spLocks noChangeArrowheads="1"/>
          </p:cNvSpPr>
          <p:nvPr/>
        </p:nvSpPr>
        <p:spPr bwMode="auto">
          <a:xfrm>
            <a:off x="8636000" y="4216400"/>
            <a:ext cx="3235825" cy="2410916"/>
          </a:xfrm>
          <a:prstGeom prst="rect">
            <a:avLst/>
          </a:prstGeom>
          <a:solidFill>
            <a:srgbClr val="FFFFFF"/>
          </a:solidFill>
          <a:ln w="19050">
            <a:solidFill>
              <a:srgbClr val="AC89B3"/>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1600" b="0" i="1" u="none" strike="noStrike" cap="none" normalizeH="0" baseline="0" dirty="0">
                <a:ln>
                  <a:noFill/>
                </a:ln>
                <a:solidFill>
                  <a:schemeClr val="tx1"/>
                </a:solidFill>
                <a:effectLst/>
                <a:latin typeface="Calibri" panose="020F0502020204030204" pitchFamily="34" charset="0"/>
              </a:rPr>
              <a:t>« Jusqu’au moment où </a:t>
            </a:r>
            <a:r>
              <a:rPr kumimoji="0" lang="fr-FR" altLang="fr-FR" sz="1600" b="1" i="1" u="none" strike="noStrike" cap="none" normalizeH="0" baseline="0" dirty="0">
                <a:ln>
                  <a:noFill/>
                </a:ln>
                <a:solidFill>
                  <a:schemeClr val="tx1"/>
                </a:solidFill>
                <a:effectLst/>
                <a:latin typeface="Calibri" panose="020F0502020204030204" pitchFamily="34" charset="0"/>
              </a:rPr>
              <a:t>papa s’en mêle</a:t>
            </a:r>
            <a:r>
              <a:rPr kumimoji="0" lang="fr-FR" altLang="fr-FR" sz="1600" i="1" u="none" strike="noStrike" cap="none" normalizeH="0" baseline="0" dirty="0">
                <a:ln>
                  <a:noFill/>
                </a:ln>
                <a:solidFill>
                  <a:schemeClr val="tx1"/>
                </a:solidFill>
                <a:effectLst/>
                <a:latin typeface="Calibri" panose="020F0502020204030204" pitchFamily="34" charset="0"/>
              </a:rPr>
              <a:t> et quand papa s’en mêle ça prend un autre niveau, parce que papa il déshabille tout le monde – façon de parler… Et là du coup il va y avoir une autre gestion de la pise en charge</a:t>
            </a:r>
            <a:r>
              <a:rPr kumimoji="0" lang="fr-FR" altLang="fr-FR" sz="1600" b="0" i="1" u="none" strike="noStrike" cap="none" normalizeH="0" baseline="0" dirty="0">
                <a:ln>
                  <a:noFill/>
                </a:ln>
                <a:solidFill>
                  <a:schemeClr val="tx1"/>
                </a:solidFill>
                <a:effectLst/>
                <a:latin typeface="Calibri" panose="020F0502020204030204" pitchFamily="34" charset="0"/>
              </a:rPr>
              <a:t> »</a:t>
            </a:r>
          </a:p>
          <a:p>
            <a:pPr marL="0" marR="0" lvl="0" indent="0" algn="just" defTabSz="914400" rtl="0" eaLnBrk="0" fontAlgn="base" latinLnBrk="0" hangingPunct="0">
              <a:lnSpc>
                <a:spcPct val="100000"/>
              </a:lnSpc>
              <a:spcBef>
                <a:spcPct val="0"/>
              </a:spcBef>
              <a:spcAft>
                <a:spcPts val="800"/>
              </a:spcAft>
              <a:buClrTx/>
              <a:buSzTx/>
              <a:buFontTx/>
              <a:buNone/>
              <a:tabLst/>
            </a:pPr>
            <a:r>
              <a:rPr lang="fr-FR" altLang="fr-FR" sz="1400" b="1" i="1" dirty="0">
                <a:latin typeface="Calibri" panose="020F0502020204030204" pitchFamily="34" charset="0"/>
              </a:rPr>
              <a:t>Mère de Clémentine (17ans, douloureuse depuis 6 ans) </a:t>
            </a:r>
            <a:endParaRPr kumimoji="0" lang="fr-FR" altLang="fr-FR" sz="3200" b="1" i="0" u="none" strike="noStrike" cap="none" normalizeH="0" baseline="0" dirty="0">
              <a:ln>
                <a:noFill/>
              </a:ln>
              <a:solidFill>
                <a:schemeClr val="tx1"/>
              </a:solidFill>
              <a:effectLst/>
              <a:latin typeface="Arial" panose="020B0604020202020204" pitchFamily="34" charset="0"/>
            </a:endParaRPr>
          </a:p>
        </p:txBody>
      </p:sp>
      <p:pic>
        <p:nvPicPr>
          <p:cNvPr id="3" name="Image 2">
            <a:extLst>
              <a:ext uri="{FF2B5EF4-FFF2-40B4-BE49-F238E27FC236}">
                <a16:creationId xmlns:a16="http://schemas.microsoft.com/office/drawing/2014/main" id="{C647C924-DEA1-4502-A752-4CF46B077C0F}"/>
              </a:ext>
            </a:extLst>
          </p:cNvPr>
          <p:cNvPicPr>
            <a:picLocks noChangeAspect="1"/>
          </p:cNvPicPr>
          <p:nvPr/>
        </p:nvPicPr>
        <p:blipFill>
          <a:blip r:embed="rId2"/>
          <a:stretch>
            <a:fillRect/>
          </a:stretch>
        </p:blipFill>
        <p:spPr>
          <a:xfrm>
            <a:off x="11493761" y="0"/>
            <a:ext cx="698239" cy="676419"/>
          </a:xfrm>
          <a:prstGeom prst="rect">
            <a:avLst/>
          </a:prstGeom>
        </p:spPr>
      </p:pic>
    </p:spTree>
    <p:extLst>
      <p:ext uri="{BB962C8B-B14F-4D97-AF65-F5344CB8AC3E}">
        <p14:creationId xmlns:p14="http://schemas.microsoft.com/office/powerpoint/2010/main" val="197438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a:xfrm>
            <a:off x="2536370" y="86399"/>
            <a:ext cx="9228909" cy="1325563"/>
          </a:xfrm>
        </p:spPr>
        <p:txBody>
          <a:bodyPr>
            <a:normAutofit/>
          </a:bodyPr>
          <a:lstStyle/>
          <a:p>
            <a:r>
              <a:rPr lang="fr-FR" sz="4900" dirty="0"/>
              <a:t>Principaux résultats</a:t>
            </a:r>
            <a:br>
              <a:rPr lang="fr-FR" dirty="0"/>
            </a:br>
            <a:r>
              <a:rPr lang="fr-FR" sz="3100" dirty="0"/>
              <a:t>Zoom sur les Urgences</a:t>
            </a:r>
            <a:endParaRPr lang="fr-FR" sz="3400" dirty="0"/>
          </a:p>
        </p:txBody>
      </p:sp>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a:xfrm>
            <a:off x="2536370" y="1569720"/>
            <a:ext cx="5281750" cy="4661757"/>
          </a:xfrm>
        </p:spPr>
        <p:txBody>
          <a:bodyPr>
            <a:normAutofit/>
          </a:bodyPr>
          <a:lstStyle/>
          <a:p>
            <a:r>
              <a:rPr lang="fr-FR" sz="2000" b="1" dirty="0">
                <a:solidFill>
                  <a:srgbClr val="653F68"/>
                </a:solidFill>
              </a:rPr>
              <a:t>Errance au sein même des Urgences</a:t>
            </a:r>
          </a:p>
          <a:p>
            <a:r>
              <a:rPr lang="fr-FR" sz="2000" b="1" dirty="0">
                <a:solidFill>
                  <a:srgbClr val="653F68"/>
                </a:solidFill>
              </a:rPr>
              <a:t>Un premier contact crucial avec les soins !!!</a:t>
            </a:r>
          </a:p>
        </p:txBody>
      </p:sp>
      <p:pic>
        <p:nvPicPr>
          <p:cNvPr id="3" name="Image 2">
            <a:extLst>
              <a:ext uri="{FF2B5EF4-FFF2-40B4-BE49-F238E27FC236}">
                <a16:creationId xmlns:a16="http://schemas.microsoft.com/office/drawing/2014/main" id="{C647C924-DEA1-4502-A752-4CF46B077C0F}"/>
              </a:ext>
            </a:extLst>
          </p:cNvPr>
          <p:cNvPicPr>
            <a:picLocks noChangeAspect="1"/>
          </p:cNvPicPr>
          <p:nvPr/>
        </p:nvPicPr>
        <p:blipFill>
          <a:blip r:embed="rId4"/>
          <a:stretch>
            <a:fillRect/>
          </a:stretch>
        </p:blipFill>
        <p:spPr>
          <a:xfrm>
            <a:off x="11493761" y="0"/>
            <a:ext cx="698239" cy="676419"/>
          </a:xfrm>
          <a:prstGeom prst="rect">
            <a:avLst/>
          </a:prstGeom>
        </p:spPr>
      </p:pic>
      <p:pic>
        <p:nvPicPr>
          <p:cNvPr id="6" name="Eval douleur soignant">
            <a:hlinkClick r:id="" action="ppaction://media"/>
            <a:extLst>
              <a:ext uri="{FF2B5EF4-FFF2-40B4-BE49-F238E27FC236}">
                <a16:creationId xmlns:a16="http://schemas.microsoft.com/office/drawing/2014/main" id="{F4DE051C-48A0-4E54-8E3F-7828E1ADA3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9134" y="3641733"/>
            <a:ext cx="1139389" cy="1139389"/>
          </a:xfrm>
          <a:prstGeom prst="rect">
            <a:avLst/>
          </a:prstGeom>
        </p:spPr>
      </p:pic>
      <p:pic>
        <p:nvPicPr>
          <p:cNvPr id="8" name="Image 7">
            <a:extLst>
              <a:ext uri="{FF2B5EF4-FFF2-40B4-BE49-F238E27FC236}">
                <a16:creationId xmlns:a16="http://schemas.microsoft.com/office/drawing/2014/main" id="{CF422362-D2EB-4FC2-B440-03CACEF66C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775" y="1200150"/>
            <a:ext cx="4848225" cy="5657850"/>
          </a:xfrm>
          <a:prstGeom prst="rect">
            <a:avLst/>
          </a:prstGeom>
        </p:spPr>
      </p:pic>
    </p:spTree>
    <p:extLst>
      <p:ext uri="{BB962C8B-B14F-4D97-AF65-F5344CB8AC3E}">
        <p14:creationId xmlns:p14="http://schemas.microsoft.com/office/powerpoint/2010/main" val="31844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1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L'appareil anti douleurs de règles et endométriose - Bluetens">
            <a:extLst>
              <a:ext uri="{FF2B5EF4-FFF2-40B4-BE49-F238E27FC236}">
                <a16:creationId xmlns:a16="http://schemas.microsoft.com/office/drawing/2014/main" id="{93D62E81-89A9-49BB-9338-CACCF7E7F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9001681" y="3823922"/>
            <a:ext cx="844445" cy="84444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a:xfrm>
            <a:off x="2536370" y="239174"/>
            <a:ext cx="9228909" cy="1325563"/>
          </a:xfrm>
        </p:spPr>
        <p:txBody>
          <a:bodyPr>
            <a:normAutofit fontScale="90000"/>
          </a:bodyPr>
          <a:lstStyle/>
          <a:p>
            <a:r>
              <a:rPr lang="fr-FR" sz="4900" dirty="0"/>
              <a:t>Principaux résultats</a:t>
            </a:r>
            <a:br>
              <a:rPr lang="fr-FR" dirty="0"/>
            </a:br>
            <a:r>
              <a:rPr lang="fr-FR" sz="3100" dirty="0"/>
              <a:t>La gestion de la douleur est complexe…</a:t>
            </a:r>
            <a:br>
              <a:rPr lang="fr-FR" sz="3100" dirty="0"/>
            </a:br>
            <a:r>
              <a:rPr lang="fr-FR" sz="3100" dirty="0"/>
              <a:t>et avec des résultats limités </a:t>
            </a:r>
            <a:endParaRPr lang="fr-FR" sz="3800" dirty="0"/>
          </a:p>
        </p:txBody>
      </p:sp>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a:xfrm>
            <a:off x="2536370" y="2131814"/>
            <a:ext cx="9228910" cy="4099663"/>
          </a:xfrm>
        </p:spPr>
        <p:txBody>
          <a:bodyPr>
            <a:normAutofit/>
          </a:bodyPr>
          <a:lstStyle/>
          <a:p>
            <a:r>
              <a:rPr lang="fr-FR" sz="2000" dirty="0"/>
              <a:t>Pilule : seul élément efficace mais nécessite tâtonnement</a:t>
            </a:r>
          </a:p>
          <a:p>
            <a:r>
              <a:rPr lang="fr-FR" sz="2000" dirty="0"/>
              <a:t>Médicament = inefficace</a:t>
            </a:r>
          </a:p>
          <a:p>
            <a:endParaRPr lang="fr-FR" sz="2000" dirty="0"/>
          </a:p>
          <a:p>
            <a:endParaRPr lang="fr-FR" sz="2000" dirty="0"/>
          </a:p>
          <a:p>
            <a:r>
              <a:rPr lang="fr-FR" sz="2000" dirty="0"/>
              <a:t>Thérapeutiques alternatives</a:t>
            </a:r>
          </a:p>
          <a:p>
            <a:endParaRPr lang="fr-FR" sz="2000" dirty="0">
              <a:solidFill>
                <a:srgbClr val="653F68"/>
              </a:solidFill>
            </a:endParaRPr>
          </a:p>
          <a:p>
            <a:pPr marL="342900" indent="-342900">
              <a:buFont typeface="Wingdings" panose="05000000000000000000" pitchFamily="2" charset="2"/>
              <a:buChar char="è"/>
            </a:pPr>
            <a:r>
              <a:rPr lang="fr-FR" sz="2400" b="1" dirty="0">
                <a:solidFill>
                  <a:srgbClr val="653F68"/>
                </a:solidFill>
                <a:sym typeface="Wingdings" panose="05000000000000000000" pitchFamily="2" charset="2"/>
              </a:rPr>
              <a:t>Gestion au mental</a:t>
            </a:r>
          </a:p>
          <a:p>
            <a:pPr marL="342900" indent="-342900">
              <a:buFont typeface="Wingdings" panose="05000000000000000000" pitchFamily="2" charset="2"/>
              <a:buChar char="è"/>
            </a:pPr>
            <a:endParaRPr lang="fr-FR" sz="2000" dirty="0">
              <a:sym typeface="Wingdings" panose="05000000000000000000" pitchFamily="2" charset="2"/>
            </a:endParaRPr>
          </a:p>
          <a:p>
            <a:pPr marL="342900" indent="-342900">
              <a:buFont typeface="Wingdings" panose="05000000000000000000" pitchFamily="2" charset="2"/>
              <a:buChar char="è"/>
            </a:pPr>
            <a:endParaRPr lang="fr-FR" sz="2000" dirty="0">
              <a:sym typeface="Wingdings" panose="05000000000000000000" pitchFamily="2" charset="2"/>
            </a:endParaRPr>
          </a:p>
          <a:p>
            <a:pPr marL="342900" indent="-342900">
              <a:buFont typeface="Wingdings" panose="05000000000000000000" pitchFamily="2" charset="2"/>
              <a:buChar char="è"/>
            </a:pPr>
            <a:endParaRPr lang="fr-FR" sz="2000" dirty="0">
              <a:sym typeface="Wingdings" panose="05000000000000000000" pitchFamily="2" charset="2"/>
            </a:endParaRPr>
          </a:p>
        </p:txBody>
      </p:sp>
      <p:sp>
        <p:nvSpPr>
          <p:cNvPr id="3" name="Zone de texte 11">
            <a:extLst>
              <a:ext uri="{FF2B5EF4-FFF2-40B4-BE49-F238E27FC236}">
                <a16:creationId xmlns:a16="http://schemas.microsoft.com/office/drawing/2014/main" id="{36C14406-A39D-4C9D-8A5B-91E676B33B12}"/>
              </a:ext>
            </a:extLst>
          </p:cNvPr>
          <p:cNvSpPr txBox="1">
            <a:spLocks noChangeArrowheads="1"/>
          </p:cNvSpPr>
          <p:nvPr/>
        </p:nvSpPr>
        <p:spPr bwMode="auto">
          <a:xfrm>
            <a:off x="2536370" y="5394338"/>
            <a:ext cx="3229928" cy="1015663"/>
          </a:xfrm>
          <a:prstGeom prst="rect">
            <a:avLst/>
          </a:prstGeom>
          <a:noFill/>
          <a:ln w="19050">
            <a:solidFill>
              <a:srgbClr val="FFA189"/>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000" b="0" i="1" u="none" strike="noStrike" cap="none" normalizeH="0" baseline="0" dirty="0">
                <a:ln>
                  <a:noFill/>
                </a:ln>
                <a:solidFill>
                  <a:schemeClr val="tx1"/>
                </a:solidFill>
                <a:effectLst/>
                <a:latin typeface="Calibri" panose="020F0502020204030204" pitchFamily="34" charset="0"/>
              </a:rPr>
              <a:t>Mais il a fallu </a:t>
            </a:r>
            <a:r>
              <a:rPr kumimoji="0" lang="fr-FR" altLang="fr-FR" sz="2000" b="1" i="1" u="none" strike="noStrike" cap="none" normalizeH="0" baseline="0" dirty="0">
                <a:ln>
                  <a:noFill/>
                </a:ln>
                <a:solidFill>
                  <a:schemeClr val="tx1"/>
                </a:solidFill>
                <a:effectLst/>
                <a:latin typeface="Calibri" panose="020F0502020204030204" pitchFamily="34" charset="0"/>
              </a:rPr>
              <a:t>essayer deux, trois ou quatre pilules</a:t>
            </a:r>
            <a:r>
              <a:rPr kumimoji="0" lang="fr-FR" altLang="fr-FR" sz="2000" b="0" i="1" u="none" strike="noStrike" cap="none" normalizeH="0" baseline="0" dirty="0">
                <a:ln>
                  <a:noFill/>
                </a:ln>
                <a:solidFill>
                  <a:schemeClr val="tx1"/>
                </a:solidFill>
                <a:effectLst/>
                <a:latin typeface="Calibri" panose="020F0502020204030204" pitchFamily="34" charset="0"/>
              </a:rPr>
              <a:t> avant de trouver « la bonne » !!!</a:t>
            </a:r>
            <a:endParaRPr kumimoji="0" lang="fr-FR" altLang="fr-FR" sz="4800" b="0" i="0" u="none" strike="noStrike" cap="none" normalizeH="0" baseline="0" dirty="0">
              <a:ln>
                <a:noFill/>
              </a:ln>
              <a:solidFill>
                <a:schemeClr val="tx1"/>
              </a:solidFill>
              <a:effectLst/>
              <a:latin typeface="Arial" panose="020B0604020202020204" pitchFamily="34" charset="0"/>
            </a:endParaRPr>
          </a:p>
        </p:txBody>
      </p:sp>
      <p:cxnSp>
        <p:nvCxnSpPr>
          <p:cNvPr id="5" name="Connecteur droit avec flèche 4">
            <a:extLst>
              <a:ext uri="{FF2B5EF4-FFF2-40B4-BE49-F238E27FC236}">
                <a16:creationId xmlns:a16="http://schemas.microsoft.com/office/drawing/2014/main" id="{17916BEA-F3CB-445A-8272-852F075565DE}"/>
              </a:ext>
            </a:extLst>
          </p:cNvPr>
          <p:cNvCxnSpPr/>
          <p:nvPr/>
        </p:nvCxnSpPr>
        <p:spPr>
          <a:xfrm flipV="1">
            <a:off x="5654038" y="3723535"/>
            <a:ext cx="411480" cy="243840"/>
          </a:xfrm>
          <a:prstGeom prst="straightConnector1">
            <a:avLst/>
          </a:prstGeom>
          <a:ln w="38100">
            <a:solidFill>
              <a:srgbClr val="C992C8"/>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F25AADD2-33FB-4F88-AE98-FA06E1BBBE04}"/>
              </a:ext>
            </a:extLst>
          </p:cNvPr>
          <p:cNvSpPr txBox="1"/>
          <p:nvPr/>
        </p:nvSpPr>
        <p:spPr>
          <a:xfrm>
            <a:off x="6096000" y="3538869"/>
            <a:ext cx="1402080" cy="369332"/>
          </a:xfrm>
          <a:prstGeom prst="rect">
            <a:avLst/>
          </a:prstGeom>
          <a:noFill/>
        </p:spPr>
        <p:txBody>
          <a:bodyPr wrap="square" rtlCol="0">
            <a:spAutoFit/>
          </a:bodyPr>
          <a:lstStyle/>
          <a:p>
            <a:r>
              <a:rPr lang="fr-FR" dirty="0"/>
              <a:t>Bouillotte</a:t>
            </a:r>
          </a:p>
        </p:txBody>
      </p:sp>
      <p:cxnSp>
        <p:nvCxnSpPr>
          <p:cNvPr id="12" name="Connecteur droit avec flèche 11">
            <a:extLst>
              <a:ext uri="{FF2B5EF4-FFF2-40B4-BE49-F238E27FC236}">
                <a16:creationId xmlns:a16="http://schemas.microsoft.com/office/drawing/2014/main" id="{CAF6DB3E-9BD9-472C-A58D-C6E4A7C89AA3}"/>
              </a:ext>
            </a:extLst>
          </p:cNvPr>
          <p:cNvCxnSpPr>
            <a:cxnSpLocks/>
          </p:cNvCxnSpPr>
          <p:nvPr/>
        </p:nvCxnSpPr>
        <p:spPr>
          <a:xfrm>
            <a:off x="5669280" y="3967375"/>
            <a:ext cx="457202" cy="373716"/>
          </a:xfrm>
          <a:prstGeom prst="straightConnector1">
            <a:avLst/>
          </a:prstGeom>
          <a:ln w="38100">
            <a:solidFill>
              <a:srgbClr val="C992C8"/>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8C7D78C-69FD-4B12-809E-130643DE4038}"/>
              </a:ext>
            </a:extLst>
          </p:cNvPr>
          <p:cNvSpPr txBox="1"/>
          <p:nvPr/>
        </p:nvSpPr>
        <p:spPr>
          <a:xfrm>
            <a:off x="6092801" y="4337229"/>
            <a:ext cx="1402080" cy="369332"/>
          </a:xfrm>
          <a:prstGeom prst="rect">
            <a:avLst/>
          </a:prstGeom>
          <a:noFill/>
        </p:spPr>
        <p:txBody>
          <a:bodyPr wrap="square" rtlCol="0">
            <a:spAutoFit/>
          </a:bodyPr>
          <a:lstStyle/>
          <a:p>
            <a:r>
              <a:rPr lang="fr-FR" dirty="0"/>
              <a:t>TENS</a:t>
            </a:r>
          </a:p>
        </p:txBody>
      </p:sp>
      <p:cxnSp>
        <p:nvCxnSpPr>
          <p:cNvPr id="14" name="Connecteur droit avec flèche 13">
            <a:extLst>
              <a:ext uri="{FF2B5EF4-FFF2-40B4-BE49-F238E27FC236}">
                <a16:creationId xmlns:a16="http://schemas.microsoft.com/office/drawing/2014/main" id="{14DBE7E1-037E-4925-BD3D-F7D49E84C3C1}"/>
              </a:ext>
            </a:extLst>
          </p:cNvPr>
          <p:cNvCxnSpPr>
            <a:cxnSpLocks/>
          </p:cNvCxnSpPr>
          <p:nvPr/>
        </p:nvCxnSpPr>
        <p:spPr>
          <a:xfrm>
            <a:off x="5654038" y="3967375"/>
            <a:ext cx="632458" cy="1426962"/>
          </a:xfrm>
          <a:prstGeom prst="straightConnector1">
            <a:avLst/>
          </a:prstGeom>
          <a:ln w="38100">
            <a:solidFill>
              <a:srgbClr val="C992C8"/>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FB5B057-6AD6-4193-A4BD-6EE35DCBE72F}"/>
              </a:ext>
            </a:extLst>
          </p:cNvPr>
          <p:cNvSpPr txBox="1"/>
          <p:nvPr/>
        </p:nvSpPr>
        <p:spPr>
          <a:xfrm>
            <a:off x="6218845" y="5365968"/>
            <a:ext cx="4419596" cy="369332"/>
          </a:xfrm>
          <a:prstGeom prst="rect">
            <a:avLst/>
          </a:prstGeom>
          <a:noFill/>
        </p:spPr>
        <p:txBody>
          <a:bodyPr wrap="square" rtlCol="0">
            <a:spAutoFit/>
          </a:bodyPr>
          <a:lstStyle/>
          <a:p>
            <a:r>
              <a:rPr lang="fr-FR" dirty="0"/>
              <a:t>Sophro / Relax / Hypnose / Méditation…</a:t>
            </a:r>
          </a:p>
        </p:txBody>
      </p:sp>
      <p:sp>
        <p:nvSpPr>
          <p:cNvPr id="18" name="Parenthèse fermante 17">
            <a:extLst>
              <a:ext uri="{FF2B5EF4-FFF2-40B4-BE49-F238E27FC236}">
                <a16:creationId xmlns:a16="http://schemas.microsoft.com/office/drawing/2014/main" id="{C5D6EF45-8C1A-4021-9332-3D9E846FB5F3}"/>
              </a:ext>
            </a:extLst>
          </p:cNvPr>
          <p:cNvSpPr/>
          <p:nvPr/>
        </p:nvSpPr>
        <p:spPr>
          <a:xfrm>
            <a:off x="9814558" y="3429000"/>
            <a:ext cx="518160" cy="2482273"/>
          </a:xfrm>
          <a:prstGeom prst="rightBracket">
            <a:avLst/>
          </a:prstGeom>
          <a:ln w="41275">
            <a:solidFill>
              <a:srgbClr val="732E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732E2C"/>
              </a:solidFill>
            </a:endParaRPr>
          </a:p>
        </p:txBody>
      </p:sp>
      <p:pic>
        <p:nvPicPr>
          <p:cNvPr id="7172" name="Picture 4" descr="Panneau de signalisation attention autres dangers A14">
            <a:extLst>
              <a:ext uri="{FF2B5EF4-FFF2-40B4-BE49-F238E27FC236}">
                <a16:creationId xmlns:a16="http://schemas.microsoft.com/office/drawing/2014/main" id="{ACECBF5A-0898-4F3A-B880-8A5447C3F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36187" y="4806196"/>
            <a:ext cx="619499" cy="54887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859F9192-8596-4FC6-83BD-1CAFE1BC532D}"/>
              </a:ext>
            </a:extLst>
          </p:cNvPr>
          <p:cNvSpPr txBox="1"/>
          <p:nvPr/>
        </p:nvSpPr>
        <p:spPr>
          <a:xfrm>
            <a:off x="11155682" y="4953821"/>
            <a:ext cx="1402080" cy="369332"/>
          </a:xfrm>
          <a:prstGeom prst="rect">
            <a:avLst/>
          </a:prstGeom>
          <a:noFill/>
        </p:spPr>
        <p:txBody>
          <a:bodyPr wrap="square" rtlCol="0">
            <a:spAutoFit/>
          </a:bodyPr>
          <a:lstStyle/>
          <a:p>
            <a:r>
              <a:rPr lang="fr-FR" dirty="0"/>
              <a:t>Coût</a:t>
            </a:r>
          </a:p>
        </p:txBody>
      </p:sp>
      <p:pic>
        <p:nvPicPr>
          <p:cNvPr id="4" name="Image 3">
            <a:extLst>
              <a:ext uri="{FF2B5EF4-FFF2-40B4-BE49-F238E27FC236}">
                <a16:creationId xmlns:a16="http://schemas.microsoft.com/office/drawing/2014/main" id="{D78C148D-D9ED-4059-AB0D-0D73FD3D08FF}"/>
              </a:ext>
            </a:extLst>
          </p:cNvPr>
          <p:cNvPicPr>
            <a:picLocks noChangeAspect="1"/>
          </p:cNvPicPr>
          <p:nvPr/>
        </p:nvPicPr>
        <p:blipFill>
          <a:blip r:embed="rId4"/>
          <a:stretch>
            <a:fillRect/>
          </a:stretch>
        </p:blipFill>
        <p:spPr>
          <a:xfrm>
            <a:off x="10124291" y="-25679"/>
            <a:ext cx="2067709" cy="1826225"/>
          </a:xfrm>
          <a:prstGeom prst="rect">
            <a:avLst/>
          </a:prstGeom>
        </p:spPr>
      </p:pic>
      <p:sp>
        <p:nvSpPr>
          <p:cNvPr id="9" name="Rectangle 1">
            <a:extLst>
              <a:ext uri="{FF2B5EF4-FFF2-40B4-BE49-F238E27FC236}">
                <a16:creationId xmlns:a16="http://schemas.microsoft.com/office/drawing/2014/main" id="{8E8217EE-7160-4E01-A45A-55FDEC7F35C8}"/>
              </a:ext>
            </a:extLst>
          </p:cNvPr>
          <p:cNvSpPr>
            <a:spLocks noChangeArrowheads="1"/>
          </p:cNvSpPr>
          <p:nvPr/>
        </p:nvSpPr>
        <p:spPr bwMode="auto">
          <a:xfrm>
            <a:off x="-840509" y="-327903"/>
            <a:ext cx="13032509" cy="32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5" name="Image 14">
            <a:extLst>
              <a:ext uri="{FF2B5EF4-FFF2-40B4-BE49-F238E27FC236}">
                <a16:creationId xmlns:a16="http://schemas.microsoft.com/office/drawing/2014/main" id="{A7F07CB3-E6BC-4067-ADF5-C57E5ADDA686}"/>
              </a:ext>
            </a:extLst>
          </p:cNvPr>
          <p:cNvPicPr>
            <a:picLocks noChangeAspect="1"/>
          </p:cNvPicPr>
          <p:nvPr/>
        </p:nvPicPr>
        <p:blipFill>
          <a:blip r:embed="rId5"/>
          <a:stretch>
            <a:fillRect/>
          </a:stretch>
        </p:blipFill>
        <p:spPr>
          <a:xfrm>
            <a:off x="7322407" y="2438400"/>
            <a:ext cx="1631514" cy="1591721"/>
          </a:xfrm>
          <a:prstGeom prst="rect">
            <a:avLst/>
          </a:prstGeom>
        </p:spPr>
      </p:pic>
      <p:pic>
        <p:nvPicPr>
          <p:cNvPr id="1028" name="Picture 4" descr="Electrostimulateur traitement incontinence UROSTIM 2">
            <a:extLst>
              <a:ext uri="{FF2B5EF4-FFF2-40B4-BE49-F238E27FC236}">
                <a16:creationId xmlns:a16="http://schemas.microsoft.com/office/drawing/2014/main" id="{2C8504FA-BC10-4DCA-BA65-024F09FACB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658" y="4084727"/>
            <a:ext cx="1245498" cy="1329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 patch URGOGYN - soulage les règles douloureuses">
            <a:extLst>
              <a:ext uri="{FF2B5EF4-FFF2-40B4-BE49-F238E27FC236}">
                <a16:creationId xmlns:a16="http://schemas.microsoft.com/office/drawing/2014/main" id="{C02EDE6D-B6F4-4591-BBE1-8658E8DDD5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0519" y="4066841"/>
            <a:ext cx="1023482" cy="653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ingone Ellune- Soulage les règles douloureuses et les douleurs liées à  l'endométriose- Batterie performante longue durée- Écran intuitif-  Recommandé ...">
            <a:extLst>
              <a:ext uri="{FF2B5EF4-FFF2-40B4-BE49-F238E27FC236}">
                <a16:creationId xmlns:a16="http://schemas.microsoft.com/office/drawing/2014/main" id="{65B6ECEF-4507-45BA-A4F0-8D2A0F76AA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1994"/>
          <a:stretch/>
        </p:blipFill>
        <p:spPr bwMode="auto">
          <a:xfrm>
            <a:off x="8551553" y="4750126"/>
            <a:ext cx="1042908" cy="604946"/>
          </a:xfrm>
          <a:prstGeom prst="rect">
            <a:avLst/>
          </a:prstGeom>
          <a:noFill/>
          <a:extLst>
            <a:ext uri="{909E8E84-426E-40DD-AFC4-6F175D3DCCD1}">
              <a14:hiddenFill xmlns:a14="http://schemas.microsoft.com/office/drawing/2010/main">
                <a:solidFill>
                  <a:srgbClr val="FFFFFF"/>
                </a:solidFill>
              </a14:hiddenFill>
            </a:ext>
          </a:extLst>
        </p:spPr>
      </p:pic>
      <p:sp>
        <p:nvSpPr>
          <p:cNvPr id="26" name="Zone de texte 11">
            <a:extLst>
              <a:ext uri="{FF2B5EF4-FFF2-40B4-BE49-F238E27FC236}">
                <a16:creationId xmlns:a16="http://schemas.microsoft.com/office/drawing/2014/main" id="{922B0B8A-FCC1-4327-9C67-F5D7AAEC1BAD}"/>
              </a:ext>
            </a:extLst>
          </p:cNvPr>
          <p:cNvSpPr txBox="1">
            <a:spLocks noChangeArrowheads="1"/>
          </p:cNvSpPr>
          <p:nvPr/>
        </p:nvSpPr>
        <p:spPr bwMode="auto">
          <a:xfrm>
            <a:off x="9172513" y="2044763"/>
            <a:ext cx="2794138" cy="1015663"/>
          </a:xfrm>
          <a:prstGeom prst="rect">
            <a:avLst/>
          </a:prstGeom>
          <a:noFill/>
          <a:ln w="19050">
            <a:solidFill>
              <a:srgbClr val="FFA189"/>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buClrTx/>
              <a:buSzTx/>
              <a:buFontTx/>
              <a:buNone/>
              <a:tabLst/>
            </a:pPr>
            <a:r>
              <a:rPr kumimoji="0" lang="fr-FR" altLang="fr-FR" sz="2000" b="0" i="1" u="none" strike="noStrike" cap="none" normalizeH="0" baseline="0" dirty="0">
                <a:ln>
                  <a:noFill/>
                </a:ln>
                <a:solidFill>
                  <a:schemeClr val="tx1"/>
                </a:solidFill>
                <a:effectLst/>
                <a:latin typeface="Calibri" panose="020F0502020204030204" pitchFamily="34" charset="0"/>
              </a:rPr>
              <a:t>« La bouillotte… C’est ma meilleure amie… »</a:t>
            </a:r>
          </a:p>
          <a:p>
            <a:pPr marL="0" marR="0" lvl="0" indent="0" algn="r" defTabSz="914400" rtl="0" eaLnBrk="0" fontAlgn="base" latinLnBrk="0" hangingPunct="0">
              <a:lnSpc>
                <a:spcPct val="100000"/>
              </a:lnSpc>
              <a:spcBef>
                <a:spcPct val="0"/>
              </a:spcBef>
              <a:spcAft>
                <a:spcPts val="800"/>
              </a:spcAft>
              <a:buClrTx/>
              <a:buSzTx/>
              <a:buFontTx/>
              <a:buNone/>
              <a:tabLst/>
            </a:pPr>
            <a:r>
              <a:rPr lang="fr-FR" altLang="fr-FR" sz="2000" i="1" dirty="0">
                <a:latin typeface="Calibri" panose="020F0502020204030204" pitchFamily="34" charset="0"/>
              </a:rPr>
              <a:t>Iris</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960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B2D80E0-CE86-4A60-950B-986847E1D041}"/>
              </a:ext>
            </a:extLst>
          </p:cNvPr>
          <p:cNvSpPr>
            <a:spLocks noGrp="1"/>
          </p:cNvSpPr>
          <p:nvPr>
            <p:ph idx="1"/>
          </p:nvPr>
        </p:nvSpPr>
        <p:spPr>
          <a:xfrm>
            <a:off x="2559463" y="1588193"/>
            <a:ext cx="9228910" cy="4661757"/>
          </a:xfrm>
        </p:spPr>
        <p:txBody>
          <a:bodyPr/>
          <a:lstStyle/>
          <a:p>
            <a:r>
              <a:rPr lang="fr-FR" dirty="0">
                <a:solidFill>
                  <a:srgbClr val="653F68"/>
                </a:solidFill>
              </a:rPr>
              <a:t>Le vécu des médecins</a:t>
            </a:r>
          </a:p>
        </p:txBody>
      </p:sp>
      <p:sp>
        <p:nvSpPr>
          <p:cNvPr id="13" name="Espace réservé du contenu 5">
            <a:extLst>
              <a:ext uri="{FF2B5EF4-FFF2-40B4-BE49-F238E27FC236}">
                <a16:creationId xmlns:a16="http://schemas.microsoft.com/office/drawing/2014/main" id="{AA246FDB-137D-4FF3-B87B-EC3A339138C5}"/>
              </a:ext>
            </a:extLst>
          </p:cNvPr>
          <p:cNvSpPr txBox="1">
            <a:spLocks/>
          </p:cNvSpPr>
          <p:nvPr/>
        </p:nvSpPr>
        <p:spPr>
          <a:xfrm>
            <a:off x="2688770" y="4627416"/>
            <a:ext cx="4312394" cy="194887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74638"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274638"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2547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46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Consultations éprouvantes : </a:t>
            </a:r>
          </a:p>
          <a:p>
            <a:pPr marL="342900" indent="-342900">
              <a:buFont typeface="Arial" panose="020B0604020202020204" pitchFamily="34" charset="0"/>
              <a:buChar char="•"/>
            </a:pPr>
            <a:r>
              <a:rPr lang="fr-FR" sz="2200" dirty="0"/>
              <a:t>Beaucoup d’attentes de la famille et des jeunes arrivées souvent après un parcours difficile</a:t>
            </a:r>
          </a:p>
          <a:p>
            <a:pPr marL="342900" indent="-342900">
              <a:buFont typeface="Arial" panose="020B0604020202020204" pitchFamily="34" charset="0"/>
              <a:buChar char="•"/>
            </a:pPr>
            <a:r>
              <a:rPr lang="fr-FR" sz="2200" dirty="0"/>
              <a:t>Peu à proposer</a:t>
            </a:r>
          </a:p>
          <a:p>
            <a:pPr marL="342900" indent="-342900">
              <a:buFont typeface="Arial" panose="020B0604020202020204" pitchFamily="34" charset="0"/>
              <a:buChar char="•"/>
            </a:pPr>
            <a:r>
              <a:rPr lang="fr-FR" sz="2200" dirty="0"/>
              <a:t>Méconnaissance</a:t>
            </a:r>
          </a:p>
        </p:txBody>
      </p:sp>
      <p:sp>
        <p:nvSpPr>
          <p:cNvPr id="8" name="Titre 1">
            <a:extLst>
              <a:ext uri="{FF2B5EF4-FFF2-40B4-BE49-F238E27FC236}">
                <a16:creationId xmlns:a16="http://schemas.microsoft.com/office/drawing/2014/main" id="{0B222287-E6E7-435B-946F-3F0D1A9F9E47}"/>
              </a:ext>
            </a:extLst>
          </p:cNvPr>
          <p:cNvSpPr>
            <a:spLocks noGrp="1"/>
          </p:cNvSpPr>
          <p:nvPr>
            <p:ph type="title"/>
          </p:nvPr>
        </p:nvSpPr>
        <p:spPr>
          <a:xfrm>
            <a:off x="2536370" y="165286"/>
            <a:ext cx="9228909" cy="1325563"/>
          </a:xfrm>
        </p:spPr>
        <p:txBody>
          <a:bodyPr>
            <a:normAutofit fontScale="90000"/>
          </a:bodyPr>
          <a:lstStyle/>
          <a:p>
            <a:r>
              <a:rPr lang="fr-FR" sz="4900" dirty="0"/>
              <a:t>Principaux résultats</a:t>
            </a:r>
            <a:br>
              <a:rPr lang="fr-FR" dirty="0"/>
            </a:br>
            <a:r>
              <a:rPr lang="fr-FR" sz="3100" dirty="0"/>
              <a:t>La gestion de la douleur est complexe…</a:t>
            </a:r>
            <a:br>
              <a:rPr lang="fr-FR" sz="3100" dirty="0"/>
            </a:br>
            <a:r>
              <a:rPr lang="fr-FR" sz="3100" dirty="0"/>
              <a:t>et avec des résultats limités </a:t>
            </a:r>
            <a:endParaRPr lang="fr-FR" sz="3800" dirty="0"/>
          </a:p>
        </p:txBody>
      </p:sp>
      <p:pic>
        <p:nvPicPr>
          <p:cNvPr id="9" name="Image 8">
            <a:extLst>
              <a:ext uri="{FF2B5EF4-FFF2-40B4-BE49-F238E27FC236}">
                <a16:creationId xmlns:a16="http://schemas.microsoft.com/office/drawing/2014/main" id="{5673F2E3-2870-4663-A068-E705A96C5F0D}"/>
              </a:ext>
            </a:extLst>
          </p:cNvPr>
          <p:cNvPicPr>
            <a:picLocks noChangeAspect="1"/>
          </p:cNvPicPr>
          <p:nvPr/>
        </p:nvPicPr>
        <p:blipFill>
          <a:blip r:embed="rId2"/>
          <a:stretch>
            <a:fillRect/>
          </a:stretch>
        </p:blipFill>
        <p:spPr>
          <a:xfrm>
            <a:off x="10124291" y="-25679"/>
            <a:ext cx="2067709" cy="1826225"/>
          </a:xfrm>
          <a:prstGeom prst="rect">
            <a:avLst/>
          </a:prstGeom>
        </p:spPr>
      </p:pic>
      <p:sp>
        <p:nvSpPr>
          <p:cNvPr id="7" name="Zone de texte 6">
            <a:extLst>
              <a:ext uri="{FF2B5EF4-FFF2-40B4-BE49-F238E27FC236}">
                <a16:creationId xmlns:a16="http://schemas.microsoft.com/office/drawing/2014/main" id="{E3EF0067-DE86-4B7C-9420-6372BE56D660}"/>
              </a:ext>
            </a:extLst>
          </p:cNvPr>
          <p:cNvSpPr txBox="1">
            <a:spLocks noChangeArrowheads="1"/>
          </p:cNvSpPr>
          <p:nvPr/>
        </p:nvSpPr>
        <p:spPr bwMode="auto">
          <a:xfrm>
            <a:off x="6234546" y="1634758"/>
            <a:ext cx="5311545" cy="1323439"/>
          </a:xfrm>
          <a:prstGeom prst="rect">
            <a:avLst/>
          </a:prstGeom>
          <a:solidFill>
            <a:srgbClr val="FFFFFF"/>
          </a:solidFill>
          <a:ln w="19050">
            <a:solidFill>
              <a:srgbClr val="653F68"/>
            </a:solidFill>
            <a:prstDash val="lgDashDot"/>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fr-FR" dirty="0">
                <a:latin typeface="Calibri" panose="020F0502020204030204" pitchFamily="34" charset="0"/>
                <a:ea typeface="Times New Roman" panose="02020603050405020304" pitchFamily="18" charset="0"/>
                <a:cs typeface="Times New Roman" panose="02020603050405020304" pitchFamily="18" charset="0"/>
              </a:rPr>
              <a:t>Et c’est pour ça que pour les dysménorrhées je préfère envoyer à des gens dont c’est la spécialité parce que je suis pas assez à l’aise… Je sais pas pourquoi elles ont mal… </a:t>
            </a:r>
            <a:r>
              <a:rPr lang="fr-FR" sz="2400" b="1" dirty="0">
                <a:latin typeface="Calibri" panose="020F0502020204030204" pitchFamily="34" charset="0"/>
                <a:ea typeface="Times New Roman" panose="02020603050405020304" pitchFamily="18" charset="0"/>
                <a:cs typeface="Times New Roman" panose="02020603050405020304" pitchFamily="18" charset="0"/>
              </a:rPr>
              <a:t>je sais pas moi. Je sais pas. </a:t>
            </a:r>
            <a:endParaRPr lang="fr-FR"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Zone de texte 6">
            <a:extLst>
              <a:ext uri="{FF2B5EF4-FFF2-40B4-BE49-F238E27FC236}">
                <a16:creationId xmlns:a16="http://schemas.microsoft.com/office/drawing/2014/main" id="{07C66353-41B4-4BB3-BDFA-0A9785831F38}"/>
              </a:ext>
            </a:extLst>
          </p:cNvPr>
          <p:cNvSpPr txBox="1">
            <a:spLocks noChangeArrowheads="1"/>
          </p:cNvSpPr>
          <p:nvPr/>
        </p:nvSpPr>
        <p:spPr bwMode="auto">
          <a:xfrm>
            <a:off x="2688770" y="3086071"/>
            <a:ext cx="5311545" cy="1323439"/>
          </a:xfrm>
          <a:prstGeom prst="rect">
            <a:avLst/>
          </a:prstGeom>
          <a:solidFill>
            <a:srgbClr val="FFFFFF"/>
          </a:solidFill>
          <a:ln w="19050">
            <a:solidFill>
              <a:srgbClr val="653F68"/>
            </a:solidFill>
            <a:prstDash val="lgDashDot"/>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fr-FR" dirty="0">
                <a:latin typeface="Calibri" panose="020F0502020204030204" pitchFamily="34" charset="0"/>
                <a:ea typeface="Times New Roman" panose="02020603050405020304" pitchFamily="18" charset="0"/>
                <a:cs typeface="Times New Roman" panose="02020603050405020304" pitchFamily="18" charset="0"/>
              </a:rPr>
              <a:t>Et la plupart du temps elles reviennent et c’est des </a:t>
            </a:r>
            <a:r>
              <a:rPr lang="fr-FR" sz="2400" b="1" dirty="0">
                <a:latin typeface="Calibri" panose="020F0502020204030204" pitchFamily="34" charset="0"/>
                <a:ea typeface="Times New Roman" panose="02020603050405020304" pitchFamily="18" charset="0"/>
                <a:cs typeface="Times New Roman" panose="02020603050405020304" pitchFamily="18" charset="0"/>
              </a:rPr>
              <a:t>échecs</a:t>
            </a:r>
            <a:r>
              <a:rPr lang="fr-FR" dirty="0">
                <a:latin typeface="Calibri" panose="020F0502020204030204" pitchFamily="34" charset="0"/>
                <a:ea typeface="Times New Roman" panose="02020603050405020304" pitchFamily="18" charset="0"/>
                <a:cs typeface="Times New Roman" panose="02020603050405020304" pitchFamily="18" charset="0"/>
              </a:rPr>
              <a:t>. Et c’est vrai qu’il arrive toujours un moment où tu te dis qu’est-ce que je vais proposer maintenant, j’ai plus </a:t>
            </a:r>
            <a:r>
              <a:rPr lang="fr-FR" sz="2400" b="1" dirty="0">
                <a:latin typeface="Calibri" panose="020F0502020204030204" pitchFamily="34" charset="0"/>
                <a:ea typeface="Times New Roman" panose="02020603050405020304" pitchFamily="18" charset="0"/>
                <a:cs typeface="Times New Roman" panose="02020603050405020304" pitchFamily="18" charset="0"/>
              </a:rPr>
              <a:t>rien</a:t>
            </a:r>
            <a:r>
              <a:rPr lang="fr-FR" dirty="0">
                <a:latin typeface="Calibri" panose="020F0502020204030204" pitchFamily="34" charset="0"/>
                <a:ea typeface="Times New Roman" panose="02020603050405020304" pitchFamily="18" charset="0"/>
                <a:cs typeface="Times New Roman" panose="02020603050405020304" pitchFamily="18" charset="0"/>
              </a:rPr>
              <a:t> dans ma boîte quoi.</a:t>
            </a:r>
          </a:p>
        </p:txBody>
      </p:sp>
      <p:sp>
        <p:nvSpPr>
          <p:cNvPr id="12" name="Zone de texte 6">
            <a:extLst>
              <a:ext uri="{FF2B5EF4-FFF2-40B4-BE49-F238E27FC236}">
                <a16:creationId xmlns:a16="http://schemas.microsoft.com/office/drawing/2014/main" id="{7E3D2AEC-4C7C-4083-8048-2C7967CD51CB}"/>
              </a:ext>
            </a:extLst>
          </p:cNvPr>
          <p:cNvSpPr txBox="1">
            <a:spLocks noChangeArrowheads="1"/>
          </p:cNvSpPr>
          <p:nvPr/>
        </p:nvSpPr>
        <p:spPr bwMode="auto">
          <a:xfrm>
            <a:off x="7259782" y="4540770"/>
            <a:ext cx="4780105" cy="1772100"/>
          </a:xfrm>
          <a:prstGeom prst="rect">
            <a:avLst/>
          </a:prstGeom>
          <a:solidFill>
            <a:srgbClr val="FFFFFF"/>
          </a:solidFill>
          <a:ln w="19050">
            <a:solidFill>
              <a:srgbClr val="653F68"/>
            </a:solidFill>
            <a:prstDash val="lgDashDot"/>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fr-FR" sz="2400" b="1" dirty="0">
                <a:latin typeface="Calibri" panose="020F0502020204030204" pitchFamily="34" charset="0"/>
                <a:ea typeface="Times New Roman" panose="02020603050405020304" pitchFamily="18" charset="0"/>
                <a:cs typeface="Times New Roman" panose="02020603050405020304" pitchFamily="18" charset="0"/>
              </a:rPr>
              <a:t>Impuissant</a:t>
            </a:r>
            <a:r>
              <a:rPr lang="fr-FR" dirty="0">
                <a:latin typeface="Calibri" panose="020F0502020204030204" pitchFamily="34" charset="0"/>
                <a:ea typeface="Times New Roman" panose="02020603050405020304" pitchFamily="18" charset="0"/>
                <a:cs typeface="Times New Roman" panose="02020603050405020304" pitchFamily="18" charset="0"/>
              </a:rPr>
              <a:t>, voilà. Donc par rapport à tout ce qu’on vous raconte là sur les douleurs, elles arrivent elles ont marqué tout sur une feuille, enfin bon c’est… Quelques fois c’est quand même impressionnant. Voilà. C’est ça qui est </a:t>
            </a:r>
            <a:r>
              <a:rPr lang="fr-FR" sz="2800" b="1" dirty="0">
                <a:latin typeface="Calibri" panose="020F0502020204030204" pitchFamily="34" charset="0"/>
                <a:ea typeface="Times New Roman" panose="02020603050405020304" pitchFamily="18" charset="0"/>
                <a:cs typeface="Times New Roman" panose="02020603050405020304" pitchFamily="18" charset="0"/>
              </a:rPr>
              <a:t>dur</a:t>
            </a:r>
            <a:r>
              <a:rPr lang="fr-FR" dirty="0">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757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p:txBody>
          <a:bodyPr>
            <a:normAutofit/>
          </a:bodyPr>
          <a:lstStyle/>
          <a:p>
            <a:r>
              <a:rPr lang="fr-FR" sz="4900" dirty="0"/>
              <a:t>Principaux résultats</a:t>
            </a:r>
            <a:br>
              <a:rPr lang="fr-FR" dirty="0"/>
            </a:br>
            <a:r>
              <a:rPr lang="fr-FR" sz="3400" dirty="0"/>
              <a:t>Sexualité et violences </a:t>
            </a:r>
            <a:r>
              <a:rPr lang="fr-FR" sz="3400" dirty="0">
                <a:sym typeface="Wingdings" panose="05000000000000000000" pitchFamily="2" charset="2"/>
              </a:rPr>
              <a:t> Un sujet à évoquer !</a:t>
            </a:r>
            <a:endParaRPr lang="fr-FR" sz="3400" dirty="0"/>
          </a:p>
        </p:txBody>
      </p:sp>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p:txBody>
          <a:bodyPr>
            <a:normAutofit/>
          </a:bodyPr>
          <a:lstStyle/>
          <a:p>
            <a:r>
              <a:rPr lang="fr-FR" sz="2000" dirty="0"/>
              <a:t>Prévalence plus importante de violences sexuelles chez les adultes avec de l’endométriose</a:t>
            </a:r>
          </a:p>
          <a:p>
            <a:r>
              <a:rPr lang="fr-FR" sz="2000" dirty="0"/>
              <a:t>Trauma</a:t>
            </a:r>
          </a:p>
          <a:p>
            <a:r>
              <a:rPr lang="fr-FR" sz="2400" b="1" dirty="0">
                <a:highlight>
                  <a:srgbClr val="E9D8E9"/>
                </a:highlight>
              </a:rPr>
              <a:t>ABORDER LA QUESTION DE LA SEXUALITE NORMALE &amp; PATHOLOGIQUE</a:t>
            </a:r>
          </a:p>
          <a:p>
            <a:r>
              <a:rPr lang="fr-FR" sz="2000" dirty="0"/>
              <a:t>Requiert un temps seul avec la jeune</a:t>
            </a:r>
          </a:p>
          <a:p>
            <a:endParaRPr lang="fr-FR" sz="2000" dirty="0"/>
          </a:p>
          <a:p>
            <a:r>
              <a:rPr lang="fr-FR" sz="3200" b="1" dirty="0">
                <a:solidFill>
                  <a:srgbClr val="653F68"/>
                </a:solidFill>
              </a:rPr>
              <a:t>Quid de la forme et de ce qu’on en fait ???</a:t>
            </a:r>
          </a:p>
          <a:p>
            <a:pPr marL="625475" indent="-342900">
              <a:buFont typeface="Arial" panose="020B0604020202020204" pitchFamily="34" charset="0"/>
              <a:buChar char="•"/>
            </a:pPr>
            <a:r>
              <a:rPr lang="fr-FR" sz="2000" dirty="0"/>
              <a:t>Questionnaire préalable ?</a:t>
            </a:r>
          </a:p>
          <a:p>
            <a:pPr marL="625475" indent="-342900">
              <a:buFont typeface="Arial" panose="020B0604020202020204" pitchFamily="34" charset="0"/>
              <a:buChar char="•"/>
            </a:pPr>
            <a:r>
              <a:rPr lang="fr-FR" sz="2000" dirty="0"/>
              <a:t>Consultation systématique psychologue ?</a:t>
            </a:r>
          </a:p>
        </p:txBody>
      </p:sp>
      <p:sp>
        <p:nvSpPr>
          <p:cNvPr id="8" name="Zone de texte 9">
            <a:extLst>
              <a:ext uri="{FF2B5EF4-FFF2-40B4-BE49-F238E27FC236}">
                <a16:creationId xmlns:a16="http://schemas.microsoft.com/office/drawing/2014/main" id="{CB54292D-1D53-447A-A76B-39114D6A5344}"/>
              </a:ext>
            </a:extLst>
          </p:cNvPr>
          <p:cNvSpPr txBox="1">
            <a:spLocks noChangeArrowheads="1"/>
          </p:cNvSpPr>
          <p:nvPr/>
        </p:nvSpPr>
        <p:spPr bwMode="auto">
          <a:xfrm>
            <a:off x="7842827" y="4678473"/>
            <a:ext cx="4107180" cy="1908215"/>
          </a:xfrm>
          <a:prstGeom prst="rect">
            <a:avLst/>
          </a:prstGeom>
          <a:solidFill>
            <a:srgbClr val="FFFFFF"/>
          </a:solidFill>
          <a:ln w="9525">
            <a:solidFill>
              <a:srgbClr val="FFA189"/>
            </a:solidFill>
            <a:prstDash val="lgDashDot"/>
            <a:miter lim="800000"/>
            <a:headEnd/>
            <a:tailEnd/>
          </a:ln>
        </p:spPr>
        <p:txBody>
          <a:bodyPr vert="horz" wrap="square" lIns="91440" tIns="45720" rIns="91440" bIns="45720" numCol="1" anchor="t" anchorCtr="0" compatLnSpc="1">
            <a:prstTxWarp prst="textNoShape">
              <a:avLst/>
            </a:prstTxWarp>
            <a:spAutoFit/>
          </a:bodyPr>
          <a:lstStyle/>
          <a:p>
            <a:r>
              <a:rPr lang="fr-FR" dirty="0">
                <a:latin typeface="Calibri" panose="020F0502020204030204" pitchFamily="34" charset="0"/>
              </a:rPr>
              <a:t>« </a:t>
            </a:r>
            <a:r>
              <a:rPr lang="fr-FR" sz="1600" i="1" dirty="0"/>
              <a:t>A ma fin de CM2 j’ai subi des attouchements de la part d’une fille […] et quand j’ai loupé des cours après, les attouchements se sont cessés.</a:t>
            </a:r>
          </a:p>
          <a:p>
            <a:r>
              <a:rPr lang="fr-FR" sz="1600" i="1" dirty="0"/>
              <a:t>Donc je pense que si elle avait jamais fait ça je pense que mes règles elles auraient jamais été aussi douloureuses que ça </a:t>
            </a:r>
            <a:r>
              <a:rPr kumimoji="0" lang="fr-FR" altLang="fr-FR" b="0" i="1" u="none" strike="noStrike" cap="none" normalizeH="0" baseline="0" dirty="0">
                <a:ln>
                  <a:noFill/>
                </a:ln>
                <a:solidFill>
                  <a:schemeClr val="tx1"/>
                </a:solidFill>
                <a:effectLst/>
                <a:latin typeface="Calibri" panose="020F0502020204030204" pitchFamily="34" charset="0"/>
              </a:rPr>
              <a:t>».</a:t>
            </a:r>
          </a:p>
          <a:p>
            <a:pPr algn="r"/>
            <a:r>
              <a:rPr lang="fr-FR" altLang="fr-FR" b="1" i="1" dirty="0">
                <a:latin typeface="Calibri" panose="020F0502020204030204" pitchFamily="34" charset="0"/>
              </a:rPr>
              <a:t>Emma</a:t>
            </a:r>
            <a:r>
              <a:rPr kumimoji="0" lang="fr-FR" altLang="fr-FR" b="0" i="0" u="none" strike="noStrike" cap="none" normalizeH="0" baseline="0" dirty="0">
                <a:ln>
                  <a:noFill/>
                </a:ln>
                <a:solidFill>
                  <a:schemeClr val="tx1"/>
                </a:solidFill>
                <a:effectLst/>
                <a:latin typeface="Calibri" panose="020F0502020204030204" pitchFamily="34" charset="0"/>
              </a:rPr>
              <a:t> </a:t>
            </a:r>
            <a:endParaRPr kumimoji="0" lang="fr-FR" altLang="fr-FR" sz="4400" b="0" i="0" u="none" strike="noStrike" cap="none" normalizeH="0" baseline="0" dirty="0">
              <a:ln>
                <a:noFill/>
              </a:ln>
              <a:solidFill>
                <a:schemeClr val="tx1"/>
              </a:solidFill>
              <a:effectLst/>
              <a:latin typeface="Arial" panose="020B0604020202020204" pitchFamily="34" charset="0"/>
            </a:endParaRPr>
          </a:p>
        </p:txBody>
      </p:sp>
      <p:pic>
        <p:nvPicPr>
          <p:cNvPr id="3" name="Image 2">
            <a:extLst>
              <a:ext uri="{FF2B5EF4-FFF2-40B4-BE49-F238E27FC236}">
                <a16:creationId xmlns:a16="http://schemas.microsoft.com/office/drawing/2014/main" id="{AD5C1CE1-3D50-417B-A1CC-EA8CD5194440}"/>
              </a:ext>
            </a:extLst>
          </p:cNvPr>
          <p:cNvPicPr>
            <a:picLocks noChangeAspect="1"/>
          </p:cNvPicPr>
          <p:nvPr/>
        </p:nvPicPr>
        <p:blipFill>
          <a:blip r:embed="rId2"/>
          <a:stretch>
            <a:fillRect/>
          </a:stretch>
        </p:blipFill>
        <p:spPr>
          <a:xfrm>
            <a:off x="11601594" y="0"/>
            <a:ext cx="590406" cy="612273"/>
          </a:xfrm>
          <a:prstGeom prst="rect">
            <a:avLst/>
          </a:prstGeom>
        </p:spPr>
      </p:pic>
      <p:sp>
        <p:nvSpPr>
          <p:cNvPr id="4" name="Rectangle 1">
            <a:extLst>
              <a:ext uri="{FF2B5EF4-FFF2-40B4-BE49-F238E27FC236}">
                <a16:creationId xmlns:a16="http://schemas.microsoft.com/office/drawing/2014/main" id="{9AB71155-9ADF-4528-BE14-BA0DF8F2E66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21739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64E61-B32C-47EE-92A8-60368144249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569547-B115-4E8F-9BA6-E90CF83233AE}"/>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4721BEE-B59B-4C14-92D0-21B64085174F}"/>
              </a:ext>
            </a:extLst>
          </p:cNvPr>
          <p:cNvPicPr>
            <a:picLocks noChangeAspect="1"/>
          </p:cNvPicPr>
          <p:nvPr/>
        </p:nvPicPr>
        <p:blipFill>
          <a:blip r:embed="rId2"/>
          <a:stretch>
            <a:fillRect/>
          </a:stretch>
        </p:blipFill>
        <p:spPr>
          <a:xfrm>
            <a:off x="0" y="0"/>
            <a:ext cx="12054204" cy="6839745"/>
          </a:xfrm>
          <a:prstGeom prst="rect">
            <a:avLst/>
          </a:prstGeom>
        </p:spPr>
      </p:pic>
    </p:spTree>
    <p:extLst>
      <p:ext uri="{BB962C8B-B14F-4D97-AF65-F5344CB8AC3E}">
        <p14:creationId xmlns:p14="http://schemas.microsoft.com/office/powerpoint/2010/main" val="141876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AEA3472F-A279-409A-8998-D0A0C9EA7A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a:extLst>
              <a:ext uri="{FF2B5EF4-FFF2-40B4-BE49-F238E27FC236}">
                <a16:creationId xmlns:a16="http://schemas.microsoft.com/office/drawing/2014/main" id="{9F3E82FD-0715-4E89-9DFD-79AB040C3F28}"/>
              </a:ext>
            </a:extLst>
          </p:cNvPr>
          <p:cNvPicPr>
            <a:picLocks noChangeAspect="1"/>
          </p:cNvPicPr>
          <p:nvPr/>
        </p:nvPicPr>
        <p:blipFill>
          <a:blip r:embed="rId2"/>
          <a:stretch>
            <a:fillRect/>
          </a:stretch>
        </p:blipFill>
        <p:spPr>
          <a:xfrm>
            <a:off x="4612985" y="36510"/>
            <a:ext cx="4876407" cy="6821490"/>
          </a:xfrm>
          <a:prstGeom prst="rect">
            <a:avLst/>
          </a:prstGeom>
        </p:spPr>
      </p:pic>
    </p:spTree>
    <p:extLst>
      <p:ext uri="{BB962C8B-B14F-4D97-AF65-F5344CB8AC3E}">
        <p14:creationId xmlns:p14="http://schemas.microsoft.com/office/powerpoint/2010/main" val="421715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647C7-19D3-439E-8AFE-E58EF4BA0F9F}"/>
              </a:ext>
            </a:extLst>
          </p:cNvPr>
          <p:cNvSpPr>
            <a:spLocks noGrp="1"/>
          </p:cNvSpPr>
          <p:nvPr>
            <p:ph type="title"/>
          </p:nvPr>
        </p:nvSpPr>
        <p:spPr>
          <a:xfrm>
            <a:off x="2536370" y="-18690"/>
            <a:ext cx="9228909" cy="1325563"/>
          </a:xfrm>
        </p:spPr>
        <p:txBody>
          <a:bodyPr/>
          <a:lstStyle/>
          <a:p>
            <a:r>
              <a:rPr lang="fr-FR" dirty="0"/>
              <a:t>Un outil : le REPERADO</a:t>
            </a:r>
          </a:p>
        </p:txBody>
      </p:sp>
      <p:pic>
        <p:nvPicPr>
          <p:cNvPr id="4" name="Image 3">
            <a:extLst>
              <a:ext uri="{FF2B5EF4-FFF2-40B4-BE49-F238E27FC236}">
                <a16:creationId xmlns:a16="http://schemas.microsoft.com/office/drawing/2014/main" id="{85F79922-40E6-4B67-BA15-4D2BF5D9F119}"/>
              </a:ext>
            </a:extLst>
          </p:cNvPr>
          <p:cNvPicPr>
            <a:picLocks noChangeAspect="1"/>
          </p:cNvPicPr>
          <p:nvPr/>
        </p:nvPicPr>
        <p:blipFill>
          <a:blip r:embed="rId2"/>
          <a:stretch>
            <a:fillRect/>
          </a:stretch>
        </p:blipFill>
        <p:spPr>
          <a:xfrm>
            <a:off x="3132425" y="1953417"/>
            <a:ext cx="7534275" cy="3657600"/>
          </a:xfrm>
          <a:prstGeom prst="rect">
            <a:avLst/>
          </a:prstGeom>
        </p:spPr>
      </p:pic>
      <p:sp>
        <p:nvSpPr>
          <p:cNvPr id="5" name="Espace réservé du contenu 4">
            <a:extLst>
              <a:ext uri="{FF2B5EF4-FFF2-40B4-BE49-F238E27FC236}">
                <a16:creationId xmlns:a16="http://schemas.microsoft.com/office/drawing/2014/main" id="{DF922410-7593-4215-855E-3154343DBC8E}"/>
              </a:ext>
            </a:extLst>
          </p:cNvPr>
          <p:cNvSpPr>
            <a:spLocks noGrp="1"/>
          </p:cNvSpPr>
          <p:nvPr>
            <p:ph idx="1"/>
          </p:nvPr>
        </p:nvSpPr>
        <p:spPr>
          <a:xfrm>
            <a:off x="2536370" y="5735780"/>
            <a:ext cx="9350830" cy="911332"/>
          </a:xfrm>
        </p:spPr>
        <p:txBody>
          <a:bodyPr>
            <a:normAutofit fontScale="47500" lnSpcReduction="20000"/>
          </a:bodyPr>
          <a:lstStyle/>
          <a:p>
            <a:pPr algn="ctr"/>
            <a:r>
              <a:rPr lang="fr-FR" sz="5100" dirty="0"/>
              <a:t>Seuil à 4/10</a:t>
            </a:r>
          </a:p>
          <a:p>
            <a:pPr algn="r"/>
            <a:r>
              <a:rPr lang="fr-FR" i="1" dirty="0"/>
              <a:t>Centre de la Douleur et de la Migraine de l’Enfant, 2022 </a:t>
            </a:r>
          </a:p>
          <a:p>
            <a:pPr algn="r"/>
            <a:r>
              <a:rPr lang="fr-FR" i="1" dirty="0"/>
              <a:t>Hôpital Trousseau</a:t>
            </a:r>
          </a:p>
        </p:txBody>
      </p:sp>
      <p:sp>
        <p:nvSpPr>
          <p:cNvPr id="6" name="Rectangle 5">
            <a:extLst>
              <a:ext uri="{FF2B5EF4-FFF2-40B4-BE49-F238E27FC236}">
                <a16:creationId xmlns:a16="http://schemas.microsoft.com/office/drawing/2014/main" id="{13340676-7963-4CC9-A776-22CFAA88F676}"/>
              </a:ext>
            </a:extLst>
          </p:cNvPr>
          <p:cNvSpPr/>
          <p:nvPr/>
        </p:nvSpPr>
        <p:spPr>
          <a:xfrm>
            <a:off x="2536370" y="1243879"/>
            <a:ext cx="8889012" cy="584775"/>
          </a:xfrm>
          <a:prstGeom prst="rect">
            <a:avLst/>
          </a:prstGeom>
        </p:spPr>
        <p:txBody>
          <a:bodyPr wrap="square">
            <a:spAutoFit/>
          </a:bodyPr>
          <a:lstStyle/>
          <a:p>
            <a:r>
              <a:rPr lang="fr-FR" sz="1600" dirty="0"/>
              <a:t>Ces derniers temps ou de manière générale, ces propositions vous correspondent-elles ? Entourez « oui » ou « non ». Si vous hésitez, choisissez la réponse qui se rapproche le plus de votre ressenti.</a:t>
            </a:r>
          </a:p>
        </p:txBody>
      </p:sp>
    </p:spTree>
    <p:extLst>
      <p:ext uri="{BB962C8B-B14F-4D97-AF65-F5344CB8AC3E}">
        <p14:creationId xmlns:p14="http://schemas.microsoft.com/office/powerpoint/2010/main" val="418522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p:txBody>
          <a:bodyPr>
            <a:normAutofit/>
          </a:bodyPr>
          <a:lstStyle/>
          <a:p>
            <a:r>
              <a:rPr lang="fr-FR" sz="4900" dirty="0"/>
              <a:t>Principaux résultats</a:t>
            </a:r>
            <a:br>
              <a:rPr lang="fr-FR" dirty="0"/>
            </a:br>
            <a:r>
              <a:rPr lang="fr-FR" sz="3400" dirty="0"/>
              <a:t>Des freins et des leviers pour mieux vivre avec</a:t>
            </a:r>
          </a:p>
        </p:txBody>
      </p:sp>
      <p:sp>
        <p:nvSpPr>
          <p:cNvPr id="5" name="Espace réservé du contenu 4">
            <a:extLst>
              <a:ext uri="{FF2B5EF4-FFF2-40B4-BE49-F238E27FC236}">
                <a16:creationId xmlns:a16="http://schemas.microsoft.com/office/drawing/2014/main" id="{6E637218-CFB7-4A4E-9F0A-575DA2FBA255}"/>
              </a:ext>
            </a:extLst>
          </p:cNvPr>
          <p:cNvSpPr>
            <a:spLocks noGrp="1"/>
          </p:cNvSpPr>
          <p:nvPr>
            <p:ph idx="1"/>
          </p:nvPr>
        </p:nvSpPr>
        <p:spPr>
          <a:xfrm>
            <a:off x="2536370" y="1569720"/>
            <a:ext cx="9350830" cy="4661757"/>
          </a:xfrm>
        </p:spPr>
        <p:txBody>
          <a:bodyPr/>
          <a:lstStyle/>
          <a:p>
            <a:pPr marL="457200" indent="-457200">
              <a:buFont typeface="Wingdings" panose="05000000000000000000" pitchFamily="2" charset="2"/>
              <a:buChar char="§"/>
            </a:pPr>
            <a:r>
              <a:rPr lang="fr-FR" dirty="0">
                <a:solidFill>
                  <a:srgbClr val="434666"/>
                </a:solidFill>
              </a:rPr>
              <a:t>Frein principal = représentations des soignants</a:t>
            </a:r>
          </a:p>
          <a:p>
            <a:endParaRPr lang="fr-FR" dirty="0"/>
          </a:p>
          <a:p>
            <a:pPr marL="457200" indent="-457200">
              <a:buFont typeface="Wingdings" panose="05000000000000000000" pitchFamily="2" charset="2"/>
              <a:buChar char="§"/>
            </a:pPr>
            <a:r>
              <a:rPr lang="fr-FR" dirty="0">
                <a:solidFill>
                  <a:srgbClr val="434666"/>
                </a:solidFill>
              </a:rPr>
              <a:t>Levier principal = mobilisation parentale</a:t>
            </a:r>
          </a:p>
          <a:p>
            <a:endParaRPr lang="fr-FR" dirty="0"/>
          </a:p>
        </p:txBody>
      </p:sp>
      <p:pic>
        <p:nvPicPr>
          <p:cNvPr id="4" name="Image 3">
            <a:extLst>
              <a:ext uri="{FF2B5EF4-FFF2-40B4-BE49-F238E27FC236}">
                <a16:creationId xmlns:a16="http://schemas.microsoft.com/office/drawing/2014/main" id="{824FFB1B-16D9-4842-96CB-DDCAD41FD50D}"/>
              </a:ext>
            </a:extLst>
          </p:cNvPr>
          <p:cNvPicPr>
            <a:picLocks noChangeAspect="1"/>
          </p:cNvPicPr>
          <p:nvPr/>
        </p:nvPicPr>
        <p:blipFill>
          <a:blip r:embed="rId2"/>
          <a:stretch>
            <a:fillRect/>
          </a:stretch>
        </p:blipFill>
        <p:spPr>
          <a:xfrm>
            <a:off x="11527414" y="0"/>
            <a:ext cx="664586" cy="756253"/>
          </a:xfrm>
          <a:prstGeom prst="rect">
            <a:avLst/>
          </a:prstGeom>
        </p:spPr>
      </p:pic>
    </p:spTree>
    <p:extLst>
      <p:ext uri="{BB962C8B-B14F-4D97-AF65-F5344CB8AC3E}">
        <p14:creationId xmlns:p14="http://schemas.microsoft.com/office/powerpoint/2010/main" val="390834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E9864-4881-40CB-8700-D2550449CE05}"/>
              </a:ext>
            </a:extLst>
          </p:cNvPr>
          <p:cNvSpPr>
            <a:spLocks noGrp="1"/>
          </p:cNvSpPr>
          <p:nvPr>
            <p:ph type="title"/>
          </p:nvPr>
        </p:nvSpPr>
        <p:spPr/>
        <p:txBody>
          <a:bodyPr/>
          <a:lstStyle/>
          <a:p>
            <a:r>
              <a:rPr lang="fr-FR" dirty="0"/>
              <a:t>Introduction </a:t>
            </a:r>
          </a:p>
        </p:txBody>
      </p:sp>
      <p:sp>
        <p:nvSpPr>
          <p:cNvPr id="3" name="Espace réservé du contenu 2">
            <a:extLst>
              <a:ext uri="{FF2B5EF4-FFF2-40B4-BE49-F238E27FC236}">
                <a16:creationId xmlns:a16="http://schemas.microsoft.com/office/drawing/2014/main" id="{89591654-7E7F-4BC3-82E9-D3A506BE64A2}"/>
              </a:ext>
            </a:extLst>
          </p:cNvPr>
          <p:cNvSpPr>
            <a:spLocks noGrp="1"/>
          </p:cNvSpPr>
          <p:nvPr>
            <p:ph idx="1"/>
          </p:nvPr>
        </p:nvSpPr>
        <p:spPr/>
        <p:txBody>
          <a:bodyPr>
            <a:normAutofit/>
          </a:bodyPr>
          <a:lstStyle/>
          <a:p>
            <a:pPr>
              <a:buFont typeface="Arial" panose="020B0604020202020204" pitchFamily="34" charset="0"/>
              <a:buChar char="•"/>
            </a:pPr>
            <a:r>
              <a:rPr lang="fr-FR" sz="2000" dirty="0"/>
              <a:t> Age de survenue des premières règles : en moyenne de </a:t>
            </a:r>
            <a:r>
              <a:rPr lang="fr-FR" sz="2000" dirty="0">
                <a:solidFill>
                  <a:srgbClr val="CC66FF"/>
                </a:solidFill>
              </a:rPr>
              <a:t>12,8 ans </a:t>
            </a:r>
            <a:r>
              <a:rPr lang="fr-FR" sz="2000" dirty="0"/>
              <a:t>en France. </a:t>
            </a:r>
            <a:r>
              <a:rPr lang="fr-FR" sz="1600" i="1" dirty="0" err="1"/>
              <a:t>Gaudineau</a:t>
            </a:r>
            <a:r>
              <a:rPr lang="fr-FR" sz="1600" i="1" dirty="0"/>
              <a:t> A et al 2010  </a:t>
            </a:r>
          </a:p>
          <a:p>
            <a:pPr>
              <a:buFont typeface="Arial" panose="020B0604020202020204" pitchFamily="34" charset="0"/>
              <a:buChar char="•"/>
            </a:pPr>
            <a:endParaRPr lang="fr-FR" sz="2000" dirty="0"/>
          </a:p>
          <a:p>
            <a:pPr>
              <a:buFont typeface="Arial" panose="020B0604020202020204" pitchFamily="34" charset="0"/>
              <a:buChar char="•"/>
            </a:pPr>
            <a:r>
              <a:rPr lang="fr-FR" sz="2000" dirty="0"/>
              <a:t> Troubles des cycles péri-pubertaires en lien avec une</a:t>
            </a:r>
            <a:r>
              <a:rPr lang="fr-FR" sz="2000" dirty="0">
                <a:solidFill>
                  <a:schemeClr val="accent2"/>
                </a:solidFill>
              </a:rPr>
              <a:t> </a:t>
            </a:r>
            <a:r>
              <a:rPr lang="fr-FR" sz="2000" dirty="0">
                <a:solidFill>
                  <a:srgbClr val="CC66FF"/>
                </a:solidFill>
              </a:rPr>
              <a:t>immaturité de l’axe gonadotrope </a:t>
            </a:r>
            <a:r>
              <a:rPr lang="fr-FR" sz="2000" dirty="0">
                <a:solidFill>
                  <a:srgbClr val="689C9A"/>
                </a:solidFill>
              </a:rPr>
              <a:t>:</a:t>
            </a:r>
            <a:r>
              <a:rPr lang="fr-FR" sz="2000" dirty="0"/>
              <a:t> physiologique dans les premières années qui suivent la ménarche</a:t>
            </a:r>
          </a:p>
          <a:p>
            <a:pPr>
              <a:buFont typeface="Arial" panose="020B0604020202020204" pitchFamily="34" charset="0"/>
              <a:buChar char="•"/>
            </a:pPr>
            <a:endParaRPr lang="fr-FR" sz="2000" dirty="0"/>
          </a:p>
          <a:p>
            <a:pPr>
              <a:buFont typeface="Wingdings" panose="05000000000000000000" pitchFamily="2" charset="2"/>
              <a:buChar char="à"/>
            </a:pPr>
            <a:r>
              <a:rPr lang="fr-FR" sz="2000" dirty="0"/>
              <a:t> Dysménorrhée : motif très fréquent de consultation à l’adolescence avec un impact sur la vie sociale et scolaire (absentéisme).</a:t>
            </a:r>
          </a:p>
          <a:p>
            <a:pPr marL="0" indent="0">
              <a:buNone/>
            </a:pPr>
            <a:endParaRPr lang="fr-FR" dirty="0"/>
          </a:p>
          <a:p>
            <a:pPr>
              <a:buFont typeface="Wingdings" panose="05000000000000000000" pitchFamily="2" charset="2"/>
              <a:buChar char="à"/>
            </a:pPr>
            <a:endParaRPr lang="fr-FR" dirty="0"/>
          </a:p>
        </p:txBody>
      </p:sp>
    </p:spTree>
    <p:extLst>
      <p:ext uri="{BB962C8B-B14F-4D97-AF65-F5344CB8AC3E}">
        <p14:creationId xmlns:p14="http://schemas.microsoft.com/office/powerpoint/2010/main" val="157599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5CDA9-A754-49EA-B52E-C4DA3C38D35F}"/>
              </a:ext>
            </a:extLst>
          </p:cNvPr>
          <p:cNvSpPr>
            <a:spLocks noGrp="1"/>
          </p:cNvSpPr>
          <p:nvPr>
            <p:ph type="title"/>
          </p:nvPr>
        </p:nvSpPr>
        <p:spPr/>
        <p:txBody>
          <a:bodyPr/>
          <a:lstStyle/>
          <a:p>
            <a:r>
              <a:rPr lang="fr-FR" dirty="0"/>
              <a:t>Axes de développement</a:t>
            </a:r>
            <a:br>
              <a:rPr lang="fr-FR" dirty="0"/>
            </a:br>
            <a:r>
              <a:rPr lang="fr-FR" sz="3400" dirty="0"/>
              <a:t>1/ Filière &amp; Recommandations de prise en charge</a:t>
            </a:r>
            <a:endParaRPr lang="fr-FR" dirty="0"/>
          </a:p>
        </p:txBody>
      </p:sp>
      <p:sp>
        <p:nvSpPr>
          <p:cNvPr id="11" name="Espace réservé du contenu 10">
            <a:extLst>
              <a:ext uri="{FF2B5EF4-FFF2-40B4-BE49-F238E27FC236}">
                <a16:creationId xmlns:a16="http://schemas.microsoft.com/office/drawing/2014/main" id="{2D40DCCA-C7E7-4C7A-83CB-30616CD00879}"/>
              </a:ext>
            </a:extLst>
          </p:cNvPr>
          <p:cNvSpPr>
            <a:spLocks noGrp="1"/>
          </p:cNvSpPr>
          <p:nvPr>
            <p:ph idx="1"/>
          </p:nvPr>
        </p:nvSpPr>
        <p:spPr/>
        <p:txBody>
          <a:bodyPr/>
          <a:lstStyle/>
          <a:p>
            <a:r>
              <a:rPr lang="fr-FR" dirty="0"/>
              <a:t>Faut-il inscrire le parcours des ados dans les « filières endométriose » en cours de construction ?</a:t>
            </a:r>
          </a:p>
          <a:p>
            <a:endParaRPr lang="fr-FR" dirty="0"/>
          </a:p>
          <a:p>
            <a:r>
              <a:rPr lang="fr-FR" dirty="0"/>
              <a:t>Elaborer des recommandations de PEC</a:t>
            </a:r>
          </a:p>
          <a:p>
            <a:pPr marL="285750" indent="-285750">
              <a:buFont typeface="Arial" panose="020B0604020202020204" pitchFamily="34" charset="0"/>
              <a:buChar char="•"/>
            </a:pPr>
            <a:r>
              <a:rPr lang="fr-FR" sz="2000" dirty="0">
                <a:sym typeface="Wingdings" panose="05000000000000000000" pitchFamily="2" charset="2"/>
              </a:rPr>
              <a:t>Création d’un groupe de travail dysménorrhées au sein de la Commission Pédiatrique de la Société Française d’Etude et Traitement de la Douleur</a:t>
            </a:r>
            <a:endParaRPr lang="fr-FR" sz="2000" dirty="0"/>
          </a:p>
        </p:txBody>
      </p:sp>
      <p:pic>
        <p:nvPicPr>
          <p:cNvPr id="1034" name="Picture 10" descr="SFETD - Prix de Recherche - Bordeaux Neurocampus">
            <a:extLst>
              <a:ext uri="{FF2B5EF4-FFF2-40B4-BE49-F238E27FC236}">
                <a16:creationId xmlns:a16="http://schemas.microsoft.com/office/drawing/2014/main" id="{E33AAEDD-1FD2-47B1-95F2-3AC3F8360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272" y="4069080"/>
            <a:ext cx="2149254" cy="143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1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5CDA9-A754-49EA-B52E-C4DA3C38D35F}"/>
              </a:ext>
            </a:extLst>
          </p:cNvPr>
          <p:cNvSpPr>
            <a:spLocks noGrp="1"/>
          </p:cNvSpPr>
          <p:nvPr>
            <p:ph type="title"/>
          </p:nvPr>
        </p:nvSpPr>
        <p:spPr>
          <a:xfrm>
            <a:off x="2536370" y="18255"/>
            <a:ext cx="9501659" cy="1325563"/>
          </a:xfrm>
        </p:spPr>
        <p:txBody>
          <a:bodyPr>
            <a:normAutofit fontScale="90000"/>
          </a:bodyPr>
          <a:lstStyle/>
          <a:p>
            <a:r>
              <a:rPr lang="fr-FR" dirty="0"/>
              <a:t>Axes de développement</a:t>
            </a:r>
            <a:br>
              <a:rPr lang="fr-FR" dirty="0"/>
            </a:br>
            <a:r>
              <a:rPr lang="fr-FR" sz="3200" dirty="0"/>
              <a:t>2/ Elaboration d’un questionnaire initial &amp; Quid d’une application « Compagnon »</a:t>
            </a:r>
          </a:p>
        </p:txBody>
      </p:sp>
      <p:sp>
        <p:nvSpPr>
          <p:cNvPr id="11" name="Espace réservé du contenu 10">
            <a:extLst>
              <a:ext uri="{FF2B5EF4-FFF2-40B4-BE49-F238E27FC236}">
                <a16:creationId xmlns:a16="http://schemas.microsoft.com/office/drawing/2014/main" id="{2D40DCCA-C7E7-4C7A-83CB-30616CD00879}"/>
              </a:ext>
            </a:extLst>
          </p:cNvPr>
          <p:cNvSpPr>
            <a:spLocks noGrp="1"/>
          </p:cNvSpPr>
          <p:nvPr>
            <p:ph idx="1"/>
          </p:nvPr>
        </p:nvSpPr>
        <p:spPr>
          <a:xfrm>
            <a:off x="2536370" y="1505068"/>
            <a:ext cx="9905012" cy="4661757"/>
          </a:xfrm>
        </p:spPr>
        <p:txBody>
          <a:bodyPr/>
          <a:lstStyle/>
          <a:p>
            <a:r>
              <a:rPr lang="fr-FR" b="1" dirty="0">
                <a:solidFill>
                  <a:srgbClr val="653F68"/>
                </a:solidFill>
              </a:rPr>
              <a:t>Formulaire d’adressage initial – intérêt d’une appli compagnon ?</a:t>
            </a:r>
            <a:endParaRPr lang="fr-FR" dirty="0">
              <a:solidFill>
                <a:srgbClr val="653F68"/>
              </a:solidFill>
            </a:endParaRPr>
          </a:p>
          <a:p>
            <a:endParaRPr lang="fr-FR" sz="1800" dirty="0">
              <a:solidFill>
                <a:srgbClr val="732E2C"/>
              </a:solidFill>
            </a:endParaRPr>
          </a:p>
        </p:txBody>
      </p:sp>
      <p:pic>
        <p:nvPicPr>
          <p:cNvPr id="3" name="Image 2">
            <a:extLst>
              <a:ext uri="{FF2B5EF4-FFF2-40B4-BE49-F238E27FC236}">
                <a16:creationId xmlns:a16="http://schemas.microsoft.com/office/drawing/2014/main" id="{D5E39ACD-3FD7-4D5C-9D78-09BED47E392C}"/>
              </a:ext>
            </a:extLst>
          </p:cNvPr>
          <p:cNvPicPr>
            <a:picLocks noChangeAspect="1"/>
          </p:cNvPicPr>
          <p:nvPr/>
        </p:nvPicPr>
        <p:blipFill rotWithShape="1">
          <a:blip r:embed="rId2"/>
          <a:srcRect l="5625" t="27333" r="3500" b="18000"/>
          <a:stretch/>
        </p:blipFill>
        <p:spPr>
          <a:xfrm>
            <a:off x="2377440" y="1966003"/>
            <a:ext cx="7345680" cy="2645471"/>
          </a:xfrm>
          <a:prstGeom prst="rect">
            <a:avLst/>
          </a:prstGeom>
        </p:spPr>
      </p:pic>
      <p:pic>
        <p:nvPicPr>
          <p:cNvPr id="4" name="Image 3">
            <a:extLst>
              <a:ext uri="{FF2B5EF4-FFF2-40B4-BE49-F238E27FC236}">
                <a16:creationId xmlns:a16="http://schemas.microsoft.com/office/drawing/2014/main" id="{5D90804F-EF58-4178-8E02-89065D9D3CB9}"/>
              </a:ext>
            </a:extLst>
          </p:cNvPr>
          <p:cNvPicPr>
            <a:picLocks noChangeAspect="1"/>
          </p:cNvPicPr>
          <p:nvPr/>
        </p:nvPicPr>
        <p:blipFill rotWithShape="1">
          <a:blip r:embed="rId3"/>
          <a:srcRect l="4626" t="11334" r="6499" b="7111"/>
          <a:stretch/>
        </p:blipFill>
        <p:spPr>
          <a:xfrm>
            <a:off x="5775960" y="3514641"/>
            <a:ext cx="6416040" cy="3311796"/>
          </a:xfrm>
          <a:prstGeom prst="rect">
            <a:avLst/>
          </a:prstGeom>
        </p:spPr>
      </p:pic>
      <p:pic>
        <p:nvPicPr>
          <p:cNvPr id="13314" name="Picture 2" descr="Endoconnect - Plateforme dédiée à l'endométriose">
            <a:extLst>
              <a:ext uri="{FF2B5EF4-FFF2-40B4-BE49-F238E27FC236}">
                <a16:creationId xmlns:a16="http://schemas.microsoft.com/office/drawing/2014/main" id="{A6F09E0C-7802-4B0A-8854-4406A8D2F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192" y="3982064"/>
            <a:ext cx="576060" cy="19401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7745023E-1E61-4465-BCC7-34C370B1DCF9}"/>
              </a:ext>
            </a:extLst>
          </p:cNvPr>
          <p:cNvCxnSpPr>
            <a:cxnSpLocks/>
          </p:cNvCxnSpPr>
          <p:nvPr/>
        </p:nvCxnSpPr>
        <p:spPr>
          <a:xfrm flipV="1">
            <a:off x="2488192" y="5706345"/>
            <a:ext cx="349713" cy="320040"/>
          </a:xfrm>
          <a:prstGeom prst="straightConnector1">
            <a:avLst/>
          </a:prstGeom>
          <a:ln w="44450">
            <a:solidFill>
              <a:srgbClr val="C992C8"/>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FE9D036D-5369-4525-AF94-8B565130E705}"/>
              </a:ext>
            </a:extLst>
          </p:cNvPr>
          <p:cNvCxnSpPr>
            <a:cxnSpLocks/>
          </p:cNvCxnSpPr>
          <p:nvPr/>
        </p:nvCxnSpPr>
        <p:spPr>
          <a:xfrm>
            <a:off x="2488192" y="6026385"/>
            <a:ext cx="349713" cy="396240"/>
          </a:xfrm>
          <a:prstGeom prst="straightConnector1">
            <a:avLst/>
          </a:prstGeom>
          <a:ln w="44450">
            <a:solidFill>
              <a:srgbClr val="C992C8"/>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3F29BFA-6C1C-4F49-8A80-5607C0D26896}"/>
              </a:ext>
            </a:extLst>
          </p:cNvPr>
          <p:cNvSpPr txBox="1"/>
          <p:nvPr/>
        </p:nvSpPr>
        <p:spPr>
          <a:xfrm>
            <a:off x="2837905" y="6166825"/>
            <a:ext cx="4030980" cy="400110"/>
          </a:xfrm>
          <a:prstGeom prst="rect">
            <a:avLst/>
          </a:prstGeom>
          <a:noFill/>
        </p:spPr>
        <p:txBody>
          <a:bodyPr wrap="square" rtlCol="0">
            <a:spAutoFit/>
          </a:bodyPr>
          <a:lstStyle/>
          <a:p>
            <a:r>
              <a:rPr lang="fr-FR" sz="2000" dirty="0"/>
              <a:t>Accompagner au quotidien</a:t>
            </a:r>
          </a:p>
        </p:txBody>
      </p:sp>
      <p:sp>
        <p:nvSpPr>
          <p:cNvPr id="13" name="ZoneTexte 12">
            <a:extLst>
              <a:ext uri="{FF2B5EF4-FFF2-40B4-BE49-F238E27FC236}">
                <a16:creationId xmlns:a16="http://schemas.microsoft.com/office/drawing/2014/main" id="{32247258-508C-473C-912C-F74DE9F255FF}"/>
              </a:ext>
            </a:extLst>
          </p:cNvPr>
          <p:cNvSpPr txBox="1"/>
          <p:nvPr/>
        </p:nvSpPr>
        <p:spPr>
          <a:xfrm>
            <a:off x="2837905" y="5512985"/>
            <a:ext cx="4030980" cy="400110"/>
          </a:xfrm>
          <a:prstGeom prst="rect">
            <a:avLst/>
          </a:prstGeom>
          <a:noFill/>
        </p:spPr>
        <p:txBody>
          <a:bodyPr wrap="square" rtlCol="0">
            <a:spAutoFit/>
          </a:bodyPr>
          <a:lstStyle/>
          <a:p>
            <a:r>
              <a:rPr lang="fr-FR" sz="2000" dirty="0"/>
              <a:t>Optimiser les consultations</a:t>
            </a:r>
          </a:p>
        </p:txBody>
      </p:sp>
      <p:sp>
        <p:nvSpPr>
          <p:cNvPr id="18" name="ZoneTexte 17">
            <a:extLst>
              <a:ext uri="{FF2B5EF4-FFF2-40B4-BE49-F238E27FC236}">
                <a16:creationId xmlns:a16="http://schemas.microsoft.com/office/drawing/2014/main" id="{370A2936-E494-442C-BCFB-BFB3EED8A2E6}"/>
              </a:ext>
            </a:extLst>
          </p:cNvPr>
          <p:cNvSpPr txBox="1"/>
          <p:nvPr/>
        </p:nvSpPr>
        <p:spPr>
          <a:xfrm>
            <a:off x="2268035" y="5033891"/>
            <a:ext cx="4030980" cy="400110"/>
          </a:xfrm>
          <a:prstGeom prst="rect">
            <a:avLst/>
          </a:prstGeom>
          <a:noFill/>
        </p:spPr>
        <p:txBody>
          <a:bodyPr wrap="square" rtlCol="0">
            <a:spAutoFit/>
          </a:bodyPr>
          <a:lstStyle/>
          <a:p>
            <a:r>
              <a:rPr lang="fr-FR" sz="2000" dirty="0"/>
              <a:t>Double objectif :</a:t>
            </a:r>
          </a:p>
        </p:txBody>
      </p:sp>
    </p:spTree>
    <p:extLst>
      <p:ext uri="{BB962C8B-B14F-4D97-AF65-F5344CB8AC3E}">
        <p14:creationId xmlns:p14="http://schemas.microsoft.com/office/powerpoint/2010/main" val="139690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5CDA9-A754-49EA-B52E-C4DA3C38D35F}"/>
              </a:ext>
            </a:extLst>
          </p:cNvPr>
          <p:cNvSpPr>
            <a:spLocks noGrp="1"/>
          </p:cNvSpPr>
          <p:nvPr>
            <p:ph type="title"/>
          </p:nvPr>
        </p:nvSpPr>
        <p:spPr/>
        <p:txBody>
          <a:bodyPr>
            <a:normAutofit fontScale="90000"/>
          </a:bodyPr>
          <a:lstStyle/>
          <a:p>
            <a:r>
              <a:rPr lang="fr-FR" dirty="0"/>
              <a:t>Axes de développement</a:t>
            </a:r>
            <a:br>
              <a:rPr lang="fr-FR" dirty="0"/>
            </a:br>
            <a:r>
              <a:rPr lang="fr-FR" sz="3400" dirty="0"/>
              <a:t>3/ Formation &amp; Information professionnels et grand public </a:t>
            </a:r>
            <a:endParaRPr lang="fr-FR" dirty="0"/>
          </a:p>
        </p:txBody>
      </p:sp>
      <p:sp>
        <p:nvSpPr>
          <p:cNvPr id="4" name="Espace réservé du contenu 3">
            <a:extLst>
              <a:ext uri="{FF2B5EF4-FFF2-40B4-BE49-F238E27FC236}">
                <a16:creationId xmlns:a16="http://schemas.microsoft.com/office/drawing/2014/main" id="{522EFA7F-64C3-41F2-8FF6-6541D697420F}"/>
              </a:ext>
            </a:extLst>
          </p:cNvPr>
          <p:cNvSpPr>
            <a:spLocks noGrp="1"/>
          </p:cNvSpPr>
          <p:nvPr>
            <p:ph idx="1"/>
          </p:nvPr>
        </p:nvSpPr>
        <p:spPr>
          <a:xfrm>
            <a:off x="2536369" y="1569720"/>
            <a:ext cx="9228909" cy="4661757"/>
          </a:xfrm>
        </p:spPr>
        <p:txBody>
          <a:bodyPr>
            <a:normAutofit/>
          </a:bodyPr>
          <a:lstStyle/>
          <a:p>
            <a:r>
              <a:rPr lang="fr-FR" dirty="0"/>
              <a:t>Formation des urgences ?</a:t>
            </a:r>
          </a:p>
          <a:p>
            <a:endParaRPr lang="fr-FR" dirty="0"/>
          </a:p>
          <a:p>
            <a:r>
              <a:rPr lang="fr-FR" dirty="0"/>
              <a:t>Formation des médecins généralistes / gynécologues médicaux / sages-femmes libérales</a:t>
            </a:r>
          </a:p>
          <a:p>
            <a:endParaRPr lang="fr-FR" sz="2400" dirty="0"/>
          </a:p>
          <a:p>
            <a:r>
              <a:rPr lang="fr-FR" dirty="0"/>
              <a:t>Formation des IDE Libérales</a:t>
            </a:r>
            <a:endParaRPr lang="fr-FR" sz="2000" i="1" dirty="0"/>
          </a:p>
          <a:p>
            <a:endParaRPr lang="fr-FR" dirty="0"/>
          </a:p>
          <a:p>
            <a:endParaRPr lang="fr-FR" dirty="0"/>
          </a:p>
        </p:txBody>
      </p:sp>
      <p:pic>
        <p:nvPicPr>
          <p:cNvPr id="5" name="Image 4">
            <a:extLst>
              <a:ext uri="{FF2B5EF4-FFF2-40B4-BE49-F238E27FC236}">
                <a16:creationId xmlns:a16="http://schemas.microsoft.com/office/drawing/2014/main" id="{D2CFE6B8-DDB1-4214-B43B-5CD8B175D7D2}"/>
              </a:ext>
            </a:extLst>
          </p:cNvPr>
          <p:cNvPicPr>
            <a:picLocks noChangeAspect="1"/>
          </p:cNvPicPr>
          <p:nvPr/>
        </p:nvPicPr>
        <p:blipFill>
          <a:blip r:embed="rId2"/>
          <a:stretch>
            <a:fillRect/>
          </a:stretch>
        </p:blipFill>
        <p:spPr>
          <a:xfrm>
            <a:off x="7286747" y="3567064"/>
            <a:ext cx="2191549" cy="3101749"/>
          </a:xfrm>
          <a:prstGeom prst="rect">
            <a:avLst/>
          </a:prstGeom>
        </p:spPr>
      </p:pic>
    </p:spTree>
    <p:extLst>
      <p:ext uri="{BB962C8B-B14F-4D97-AF65-F5344CB8AC3E}">
        <p14:creationId xmlns:p14="http://schemas.microsoft.com/office/powerpoint/2010/main" val="321073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5CDA9-A754-49EA-B52E-C4DA3C38D35F}"/>
              </a:ext>
            </a:extLst>
          </p:cNvPr>
          <p:cNvSpPr>
            <a:spLocks noGrp="1"/>
          </p:cNvSpPr>
          <p:nvPr>
            <p:ph type="title"/>
          </p:nvPr>
        </p:nvSpPr>
        <p:spPr/>
        <p:txBody>
          <a:bodyPr>
            <a:normAutofit/>
          </a:bodyPr>
          <a:lstStyle/>
          <a:p>
            <a:r>
              <a:rPr lang="fr-FR" dirty="0"/>
              <a:t>Axes de développement</a:t>
            </a:r>
            <a:br>
              <a:rPr lang="fr-FR" dirty="0"/>
            </a:br>
            <a:r>
              <a:rPr lang="fr-FR" sz="3100" dirty="0"/>
              <a:t>3/ Formation &amp; Information professionnels et grand public </a:t>
            </a:r>
            <a:endParaRPr lang="fr-FR" dirty="0"/>
          </a:p>
        </p:txBody>
      </p:sp>
      <p:sp>
        <p:nvSpPr>
          <p:cNvPr id="4" name="ZoneTexte 3">
            <a:extLst>
              <a:ext uri="{FF2B5EF4-FFF2-40B4-BE49-F238E27FC236}">
                <a16:creationId xmlns:a16="http://schemas.microsoft.com/office/drawing/2014/main" id="{68547D4C-F607-4CE3-A98A-975DC78E71A4}"/>
              </a:ext>
            </a:extLst>
          </p:cNvPr>
          <p:cNvSpPr txBox="1"/>
          <p:nvPr/>
        </p:nvSpPr>
        <p:spPr>
          <a:xfrm>
            <a:off x="2536370" y="1508830"/>
            <a:ext cx="9228909" cy="584775"/>
          </a:xfrm>
          <a:prstGeom prst="rect">
            <a:avLst/>
          </a:prstGeom>
          <a:noFill/>
        </p:spPr>
        <p:txBody>
          <a:bodyPr wrap="square" rtlCol="0">
            <a:spAutoFit/>
          </a:bodyPr>
          <a:lstStyle/>
          <a:p>
            <a:r>
              <a:rPr lang="fr-FR" dirty="0"/>
              <a:t>Elaboration d’un programme d’ETP sur les dysménorrhées </a:t>
            </a:r>
            <a:r>
              <a:rPr lang="fr-FR" dirty="0">
                <a:sym typeface="Wingdings" panose="05000000000000000000" pitchFamily="2" charset="2"/>
              </a:rPr>
              <a:t> démarrage en Septembre 2024</a:t>
            </a:r>
          </a:p>
          <a:p>
            <a:pPr>
              <a:tabLst>
                <a:tab pos="452438" algn="l"/>
              </a:tabLst>
            </a:pPr>
            <a:r>
              <a:rPr lang="fr-FR" sz="1400" i="1" dirty="0"/>
              <a:t>Avec l’aide du matériel pédagogique développé par </a:t>
            </a:r>
            <a:r>
              <a:rPr lang="fr-FR" sz="1400" i="1" dirty="0" err="1"/>
              <a:t>Endomind</a:t>
            </a:r>
            <a:endParaRPr lang="fr-FR" i="1" dirty="0"/>
          </a:p>
        </p:txBody>
      </p:sp>
      <p:grpSp>
        <p:nvGrpSpPr>
          <p:cNvPr id="37" name="Groupe 36">
            <a:extLst>
              <a:ext uri="{FF2B5EF4-FFF2-40B4-BE49-F238E27FC236}">
                <a16:creationId xmlns:a16="http://schemas.microsoft.com/office/drawing/2014/main" id="{E031E1BF-5B23-436D-859E-9F544AC1B52E}"/>
              </a:ext>
            </a:extLst>
          </p:cNvPr>
          <p:cNvGrpSpPr/>
          <p:nvPr/>
        </p:nvGrpSpPr>
        <p:grpSpPr>
          <a:xfrm>
            <a:off x="8626538" y="2787721"/>
            <a:ext cx="2447127" cy="1210879"/>
            <a:chOff x="7558157" y="3000503"/>
            <a:chExt cx="2952527" cy="1441767"/>
          </a:xfrm>
        </p:grpSpPr>
        <p:pic>
          <p:nvPicPr>
            <p:cNvPr id="31" name="Image 30">
              <a:extLst>
                <a:ext uri="{FF2B5EF4-FFF2-40B4-BE49-F238E27FC236}">
                  <a16:creationId xmlns:a16="http://schemas.microsoft.com/office/drawing/2014/main" id="{C0CD483D-A445-41D9-93D2-A7D12085015F}"/>
                </a:ext>
              </a:extLst>
            </p:cNvPr>
            <p:cNvPicPr>
              <a:picLocks noChangeAspect="1"/>
            </p:cNvPicPr>
            <p:nvPr/>
          </p:nvPicPr>
          <p:blipFill rotWithShape="1">
            <a:blip r:embed="rId2"/>
            <a:srcRect l="52124" t="15884" r="7281" b="54407"/>
            <a:stretch/>
          </p:blipFill>
          <p:spPr>
            <a:xfrm>
              <a:off x="7558157" y="3000504"/>
              <a:ext cx="2952527" cy="1441766"/>
            </a:xfrm>
            <a:prstGeom prst="rect">
              <a:avLst/>
            </a:prstGeom>
          </p:spPr>
        </p:pic>
        <p:sp>
          <p:nvSpPr>
            <p:cNvPr id="32" name="Rectangle 31">
              <a:extLst>
                <a:ext uri="{FF2B5EF4-FFF2-40B4-BE49-F238E27FC236}">
                  <a16:creationId xmlns:a16="http://schemas.microsoft.com/office/drawing/2014/main" id="{C0F65E21-3D95-4300-A6A1-6D06487F1A02}"/>
                </a:ext>
              </a:extLst>
            </p:cNvPr>
            <p:cNvSpPr/>
            <p:nvPr/>
          </p:nvSpPr>
          <p:spPr>
            <a:xfrm>
              <a:off x="7669161" y="3000504"/>
              <a:ext cx="1111045" cy="96657"/>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A0FB1CD4-84EF-4771-AC56-D0B85A4D044C}"/>
                </a:ext>
              </a:extLst>
            </p:cNvPr>
            <p:cNvSpPr/>
            <p:nvPr/>
          </p:nvSpPr>
          <p:spPr>
            <a:xfrm flipV="1">
              <a:off x="8101781" y="3000503"/>
              <a:ext cx="545690" cy="152399"/>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66BAC30-D284-447E-9F8C-F8C95E85D7E2}"/>
                </a:ext>
              </a:extLst>
            </p:cNvPr>
            <p:cNvSpPr/>
            <p:nvPr/>
          </p:nvSpPr>
          <p:spPr>
            <a:xfrm flipV="1">
              <a:off x="8374626" y="3146399"/>
              <a:ext cx="405580" cy="152398"/>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401EED09-4356-4C2B-8D21-B417B107FBF7}"/>
                </a:ext>
              </a:extLst>
            </p:cNvPr>
            <p:cNvSpPr/>
            <p:nvPr/>
          </p:nvSpPr>
          <p:spPr>
            <a:xfrm flipV="1">
              <a:off x="7558157" y="4345612"/>
              <a:ext cx="816469" cy="96658"/>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E0919D5D-3A34-4911-BAD3-318C79E36B1A}"/>
                </a:ext>
              </a:extLst>
            </p:cNvPr>
            <p:cNvSpPr/>
            <p:nvPr/>
          </p:nvSpPr>
          <p:spPr>
            <a:xfrm flipV="1">
              <a:off x="8831629" y="4198374"/>
              <a:ext cx="597505" cy="243896"/>
            </a:xfrm>
            <a:prstGeom prst="rect">
              <a:avLst/>
            </a:prstGeom>
            <a:solidFill>
              <a:srgbClr val="E9D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8" name="Picture 4" descr="10 conseils à appliquer pour avoir une alimentation équilibrée">
            <a:extLst>
              <a:ext uri="{FF2B5EF4-FFF2-40B4-BE49-F238E27FC236}">
                <a16:creationId xmlns:a16="http://schemas.microsoft.com/office/drawing/2014/main" id="{3D1A8C04-BF5A-4B1C-A9A7-E53F664A0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945" y="2406684"/>
            <a:ext cx="2145179" cy="1201300"/>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5A11B308-BA26-499F-B966-54B0DC076131}"/>
              </a:ext>
            </a:extLst>
          </p:cNvPr>
          <p:cNvSpPr txBox="1"/>
          <p:nvPr/>
        </p:nvSpPr>
        <p:spPr>
          <a:xfrm>
            <a:off x="5793110" y="2782890"/>
            <a:ext cx="1719065" cy="338554"/>
          </a:xfrm>
          <a:prstGeom prst="rect">
            <a:avLst/>
          </a:prstGeom>
          <a:noFill/>
        </p:spPr>
        <p:txBody>
          <a:bodyPr wrap="square" rtlCol="0">
            <a:spAutoFit/>
          </a:bodyPr>
          <a:lstStyle/>
          <a:p>
            <a:pPr algn="ctr"/>
            <a:r>
              <a:rPr lang="fr-FR" sz="1600" b="1" dirty="0">
                <a:solidFill>
                  <a:schemeClr val="bg1"/>
                </a:solidFill>
              </a:rPr>
              <a:t>Alimentation</a:t>
            </a:r>
          </a:p>
        </p:txBody>
      </p:sp>
      <p:sp>
        <p:nvSpPr>
          <p:cNvPr id="42" name="ZoneTexte 41">
            <a:extLst>
              <a:ext uri="{FF2B5EF4-FFF2-40B4-BE49-F238E27FC236}">
                <a16:creationId xmlns:a16="http://schemas.microsoft.com/office/drawing/2014/main" id="{63313E04-92D1-41E2-A628-0BF31B146F39}"/>
              </a:ext>
            </a:extLst>
          </p:cNvPr>
          <p:cNvSpPr txBox="1"/>
          <p:nvPr/>
        </p:nvSpPr>
        <p:spPr>
          <a:xfrm>
            <a:off x="8964893" y="3670659"/>
            <a:ext cx="1719065" cy="338554"/>
          </a:xfrm>
          <a:prstGeom prst="rect">
            <a:avLst/>
          </a:prstGeom>
          <a:noFill/>
        </p:spPr>
        <p:txBody>
          <a:bodyPr wrap="square" rtlCol="0">
            <a:spAutoFit/>
          </a:bodyPr>
          <a:lstStyle/>
          <a:p>
            <a:pPr algn="ctr"/>
            <a:r>
              <a:rPr lang="fr-FR" sz="1600" b="1" dirty="0">
                <a:solidFill>
                  <a:srgbClr val="653F68"/>
                </a:solidFill>
              </a:rPr>
              <a:t>Groupe de parole</a:t>
            </a:r>
          </a:p>
        </p:txBody>
      </p:sp>
      <p:pic>
        <p:nvPicPr>
          <p:cNvPr id="1030" name="Picture 6" descr="Comparatif Tens Endométriose - Endholistic">
            <a:extLst>
              <a:ext uri="{FF2B5EF4-FFF2-40B4-BE49-F238E27FC236}">
                <a16:creationId xmlns:a16="http://schemas.microsoft.com/office/drawing/2014/main" id="{37E90B0D-C8DA-43FA-9EC0-571D7C8CAC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294" b="9820"/>
          <a:stretch/>
        </p:blipFill>
        <p:spPr bwMode="auto">
          <a:xfrm>
            <a:off x="4817536" y="4829026"/>
            <a:ext cx="1341843" cy="1357005"/>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3CCCE35D-D632-4BC4-A15E-D82B6432B6E8}"/>
              </a:ext>
            </a:extLst>
          </p:cNvPr>
          <p:cNvSpPr txBox="1"/>
          <p:nvPr/>
        </p:nvSpPr>
        <p:spPr>
          <a:xfrm>
            <a:off x="4828671" y="5338251"/>
            <a:ext cx="1719065" cy="338554"/>
          </a:xfrm>
          <a:prstGeom prst="rect">
            <a:avLst/>
          </a:prstGeom>
          <a:noFill/>
        </p:spPr>
        <p:txBody>
          <a:bodyPr wrap="square" rtlCol="0">
            <a:spAutoFit/>
          </a:bodyPr>
          <a:lstStyle/>
          <a:p>
            <a:pPr algn="ctr"/>
            <a:r>
              <a:rPr lang="fr-FR" sz="1600" b="1" dirty="0">
                <a:solidFill>
                  <a:schemeClr val="bg1"/>
                </a:solidFill>
              </a:rPr>
              <a:t>TENS</a:t>
            </a:r>
          </a:p>
        </p:txBody>
      </p:sp>
      <p:pic>
        <p:nvPicPr>
          <p:cNvPr id="1032" name="Picture 8" descr="3 500+ Filles Salle De Sport Stock Illustrations, graphiques vectoriels  libre de droits et Clip Art - iStock | Père et ado">
            <a:extLst>
              <a:ext uri="{FF2B5EF4-FFF2-40B4-BE49-F238E27FC236}">
                <a16:creationId xmlns:a16="http://schemas.microsoft.com/office/drawing/2014/main" id="{5898BF8E-63B5-4C41-8777-FAB33807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436" y="4424523"/>
            <a:ext cx="2145179" cy="1430119"/>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23F5A2FB-12EE-4969-B154-E14C81F3DB61}"/>
              </a:ext>
            </a:extLst>
          </p:cNvPr>
          <p:cNvSpPr txBox="1"/>
          <p:nvPr/>
        </p:nvSpPr>
        <p:spPr>
          <a:xfrm>
            <a:off x="6778707" y="5338252"/>
            <a:ext cx="1129479" cy="338554"/>
          </a:xfrm>
          <a:prstGeom prst="rect">
            <a:avLst/>
          </a:prstGeom>
          <a:noFill/>
        </p:spPr>
        <p:txBody>
          <a:bodyPr wrap="square" rtlCol="0">
            <a:spAutoFit/>
          </a:bodyPr>
          <a:lstStyle/>
          <a:p>
            <a:pPr algn="ctr"/>
            <a:r>
              <a:rPr lang="fr-FR" sz="1600" b="1" dirty="0">
                <a:solidFill>
                  <a:srgbClr val="653F68"/>
                </a:solidFill>
              </a:rPr>
              <a:t>APA</a:t>
            </a:r>
          </a:p>
        </p:txBody>
      </p:sp>
      <p:pic>
        <p:nvPicPr>
          <p:cNvPr id="1034" name="Picture 10" descr="Activité physique adaptée : conseils pratiques pour l'intégrer dans son  parcours de soins - France Assos Santé">
            <a:extLst>
              <a:ext uri="{FF2B5EF4-FFF2-40B4-BE49-F238E27FC236}">
                <a16:creationId xmlns:a16="http://schemas.microsoft.com/office/drawing/2014/main" id="{20B7651A-5337-4803-8CDB-FF99121065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27" t="39283" r="45905" b="9534"/>
          <a:stretch/>
        </p:blipFill>
        <p:spPr bwMode="auto">
          <a:xfrm>
            <a:off x="9516672" y="4970487"/>
            <a:ext cx="2145179" cy="1768309"/>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a:extLst>
              <a:ext uri="{FF2B5EF4-FFF2-40B4-BE49-F238E27FC236}">
                <a16:creationId xmlns:a16="http://schemas.microsoft.com/office/drawing/2014/main" id="{E374F340-7B0F-4D3E-BE8C-2F5227B0B74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35000"/>
                    </a14:imgEffect>
                  </a14:imgLayer>
                </a14:imgProps>
              </a:ext>
            </a:extLst>
          </a:blip>
          <a:stretch>
            <a:fillRect/>
          </a:stretch>
        </p:blipFill>
        <p:spPr>
          <a:xfrm>
            <a:off x="3063031" y="2952167"/>
            <a:ext cx="1290484" cy="1622476"/>
          </a:xfrm>
          <a:prstGeom prst="rect">
            <a:avLst/>
          </a:prstGeom>
        </p:spPr>
      </p:pic>
      <p:sp>
        <p:nvSpPr>
          <p:cNvPr id="50" name="ZoneTexte 49">
            <a:extLst>
              <a:ext uri="{FF2B5EF4-FFF2-40B4-BE49-F238E27FC236}">
                <a16:creationId xmlns:a16="http://schemas.microsoft.com/office/drawing/2014/main" id="{7887F96F-C424-4C51-9096-65773B7B618E}"/>
              </a:ext>
            </a:extLst>
          </p:cNvPr>
          <p:cNvSpPr txBox="1"/>
          <p:nvPr/>
        </p:nvSpPr>
        <p:spPr>
          <a:xfrm>
            <a:off x="2972687" y="3093618"/>
            <a:ext cx="1504336" cy="584775"/>
          </a:xfrm>
          <a:prstGeom prst="rect">
            <a:avLst/>
          </a:prstGeom>
          <a:noFill/>
        </p:spPr>
        <p:txBody>
          <a:bodyPr wrap="square" rtlCol="0">
            <a:spAutoFit/>
          </a:bodyPr>
          <a:lstStyle/>
          <a:p>
            <a:pPr algn="ctr"/>
            <a:r>
              <a:rPr lang="fr-FR" sz="1600" b="1" dirty="0">
                <a:solidFill>
                  <a:srgbClr val="653F68"/>
                </a:solidFill>
              </a:rPr>
              <a:t>Jeu thérapeutique</a:t>
            </a:r>
          </a:p>
        </p:txBody>
      </p:sp>
      <p:sp>
        <p:nvSpPr>
          <p:cNvPr id="51" name="ZoneTexte 50">
            <a:extLst>
              <a:ext uri="{FF2B5EF4-FFF2-40B4-BE49-F238E27FC236}">
                <a16:creationId xmlns:a16="http://schemas.microsoft.com/office/drawing/2014/main" id="{6B9DB209-07CD-4609-A15F-7AE0D35E026B}"/>
              </a:ext>
            </a:extLst>
          </p:cNvPr>
          <p:cNvSpPr txBox="1"/>
          <p:nvPr/>
        </p:nvSpPr>
        <p:spPr>
          <a:xfrm>
            <a:off x="9682023" y="6100251"/>
            <a:ext cx="1719065" cy="584775"/>
          </a:xfrm>
          <a:prstGeom prst="rect">
            <a:avLst/>
          </a:prstGeom>
          <a:noFill/>
        </p:spPr>
        <p:txBody>
          <a:bodyPr wrap="square" rtlCol="0">
            <a:spAutoFit/>
          </a:bodyPr>
          <a:lstStyle/>
          <a:p>
            <a:pPr algn="ctr"/>
            <a:r>
              <a:rPr lang="fr-FR" sz="1600" b="1" dirty="0">
                <a:solidFill>
                  <a:schemeClr val="bg1"/>
                </a:solidFill>
              </a:rPr>
              <a:t>Techniques non médicamenteuses</a:t>
            </a:r>
          </a:p>
        </p:txBody>
      </p:sp>
      <p:pic>
        <p:nvPicPr>
          <p:cNvPr id="1036" name="Picture 12" descr="Bâtiment universitaire. . Vue de face du Collège. Façade du bâtiment de  l'éducation. Icône de lycée isolé. Illustration plate de dessin animé.  Architecture de rue. | Vecteur Premium">
            <a:extLst>
              <a:ext uri="{FF2B5EF4-FFF2-40B4-BE49-F238E27FC236}">
                <a16:creationId xmlns:a16="http://schemas.microsoft.com/office/drawing/2014/main" id="{150EF0CB-43F7-43A1-98BE-A32DD31201B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833" t="13480" r="6077" b="14022"/>
          <a:stretch/>
        </p:blipFill>
        <p:spPr bwMode="auto">
          <a:xfrm>
            <a:off x="2512477" y="5427406"/>
            <a:ext cx="1868819" cy="1185393"/>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a:extLst>
              <a:ext uri="{FF2B5EF4-FFF2-40B4-BE49-F238E27FC236}">
                <a16:creationId xmlns:a16="http://schemas.microsoft.com/office/drawing/2014/main" id="{D67E0C42-1D91-4BAE-ACA5-C8717B6753E6}"/>
              </a:ext>
            </a:extLst>
          </p:cNvPr>
          <p:cNvSpPr txBox="1"/>
          <p:nvPr/>
        </p:nvSpPr>
        <p:spPr>
          <a:xfrm>
            <a:off x="2512477" y="5847477"/>
            <a:ext cx="1868819" cy="338554"/>
          </a:xfrm>
          <a:prstGeom prst="rect">
            <a:avLst/>
          </a:prstGeom>
          <a:noFill/>
        </p:spPr>
        <p:txBody>
          <a:bodyPr wrap="square" rtlCol="0">
            <a:spAutoFit/>
          </a:bodyPr>
          <a:lstStyle/>
          <a:p>
            <a:pPr algn="ctr"/>
            <a:r>
              <a:rPr lang="fr-FR" sz="1600" b="1" dirty="0">
                <a:solidFill>
                  <a:srgbClr val="653F68"/>
                </a:solidFill>
              </a:rPr>
              <a:t>Dispositifs scolaires</a:t>
            </a:r>
          </a:p>
        </p:txBody>
      </p:sp>
    </p:spTree>
    <p:extLst>
      <p:ext uri="{BB962C8B-B14F-4D97-AF65-F5344CB8AC3E}">
        <p14:creationId xmlns:p14="http://schemas.microsoft.com/office/powerpoint/2010/main" val="299096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73FD8-8D3A-4861-BA64-7A6DC53F692E}"/>
              </a:ext>
            </a:extLst>
          </p:cNvPr>
          <p:cNvSpPr>
            <a:spLocks noGrp="1"/>
          </p:cNvSpPr>
          <p:nvPr>
            <p:ph type="title"/>
          </p:nvPr>
        </p:nvSpPr>
        <p:spPr/>
        <p:txBody>
          <a:bodyPr/>
          <a:lstStyle/>
          <a:p>
            <a:r>
              <a:rPr lang="fr-FR" dirty="0"/>
              <a:t>Vos ressources</a:t>
            </a:r>
          </a:p>
        </p:txBody>
      </p:sp>
      <p:sp>
        <p:nvSpPr>
          <p:cNvPr id="3" name="Espace réservé du contenu 2">
            <a:extLst>
              <a:ext uri="{FF2B5EF4-FFF2-40B4-BE49-F238E27FC236}">
                <a16:creationId xmlns:a16="http://schemas.microsoft.com/office/drawing/2014/main" id="{A5AD36F3-F36B-4E88-8B71-2DCFA52579A9}"/>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DA382EF6-0B58-4A53-8F5D-E1FA38E50395}"/>
              </a:ext>
            </a:extLst>
          </p:cNvPr>
          <p:cNvPicPr>
            <a:picLocks noChangeAspect="1"/>
          </p:cNvPicPr>
          <p:nvPr/>
        </p:nvPicPr>
        <p:blipFill>
          <a:blip r:embed="rId2"/>
          <a:stretch>
            <a:fillRect/>
          </a:stretch>
        </p:blipFill>
        <p:spPr>
          <a:xfrm>
            <a:off x="2890981" y="1456575"/>
            <a:ext cx="6324251" cy="3803996"/>
          </a:xfrm>
          <a:prstGeom prst="rect">
            <a:avLst/>
          </a:prstGeom>
        </p:spPr>
      </p:pic>
      <p:pic>
        <p:nvPicPr>
          <p:cNvPr id="2050" name="Picture 2" descr="Dolomio - Douleur chronique et migraine de l'enfant et de l ...">
            <a:extLst>
              <a:ext uri="{FF2B5EF4-FFF2-40B4-BE49-F238E27FC236}">
                <a16:creationId xmlns:a16="http://schemas.microsoft.com/office/drawing/2014/main" id="{35A15BDE-0C18-4DD9-A11E-210C6AB98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223" y="943197"/>
            <a:ext cx="2701526" cy="109327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64D6D421-9DAC-449A-A036-768B0370FF7E}"/>
              </a:ext>
            </a:extLst>
          </p:cNvPr>
          <p:cNvPicPr>
            <a:picLocks noChangeAspect="1"/>
          </p:cNvPicPr>
          <p:nvPr/>
        </p:nvPicPr>
        <p:blipFill rotWithShape="1">
          <a:blip r:embed="rId4"/>
          <a:srcRect l="46584" t="3339" r="5309" b="3607"/>
          <a:stretch/>
        </p:blipFill>
        <p:spPr>
          <a:xfrm>
            <a:off x="8598282" y="2680186"/>
            <a:ext cx="3593718" cy="4205523"/>
          </a:xfrm>
          <a:prstGeom prst="rect">
            <a:avLst/>
          </a:prstGeom>
        </p:spPr>
      </p:pic>
    </p:spTree>
    <p:extLst>
      <p:ext uri="{BB962C8B-B14F-4D97-AF65-F5344CB8AC3E}">
        <p14:creationId xmlns:p14="http://schemas.microsoft.com/office/powerpoint/2010/main" val="50606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79DD6-90B7-9B9D-41EA-024BB0618CCC}"/>
              </a:ext>
            </a:extLst>
          </p:cNvPr>
          <p:cNvSpPr>
            <a:spLocks noGrp="1"/>
          </p:cNvSpPr>
          <p:nvPr>
            <p:ph type="title"/>
          </p:nvPr>
        </p:nvSpPr>
        <p:spPr/>
        <p:txBody>
          <a:bodyPr/>
          <a:lstStyle/>
          <a:p>
            <a:r>
              <a:rPr lang="fr-FR" dirty="0"/>
              <a:t>Prévalence </a:t>
            </a:r>
          </a:p>
        </p:txBody>
      </p:sp>
      <p:sp>
        <p:nvSpPr>
          <p:cNvPr id="3" name="Espace réservé du contenu 2">
            <a:extLst>
              <a:ext uri="{FF2B5EF4-FFF2-40B4-BE49-F238E27FC236}">
                <a16:creationId xmlns:a16="http://schemas.microsoft.com/office/drawing/2014/main" id="{5A4A5ADA-E3DD-C6CF-4620-BA24D1C68502}"/>
              </a:ext>
            </a:extLst>
          </p:cNvPr>
          <p:cNvSpPr>
            <a:spLocks noGrp="1"/>
          </p:cNvSpPr>
          <p:nvPr>
            <p:ph idx="1"/>
          </p:nvPr>
        </p:nvSpPr>
        <p:spPr>
          <a:xfrm>
            <a:off x="2456873" y="2349498"/>
            <a:ext cx="8129428" cy="4324680"/>
          </a:xfrm>
        </p:spPr>
        <p:txBody>
          <a:bodyPr>
            <a:normAutofit/>
          </a:bodyPr>
          <a:lstStyle/>
          <a:p>
            <a:pPr>
              <a:buFont typeface="Arial" panose="020B0604020202020204" pitchFamily="34" charset="0"/>
              <a:buChar char="•"/>
            </a:pPr>
            <a:r>
              <a:rPr lang="fr-FR" sz="2000" dirty="0"/>
              <a:t> 953 adolescentes de 15 à 19 ans </a:t>
            </a:r>
            <a:endParaRPr lang="fr-FR" sz="2000" dirty="0">
              <a:solidFill>
                <a:schemeClr val="accent2"/>
              </a:solidFill>
            </a:endParaRPr>
          </a:p>
          <a:p>
            <a:pPr>
              <a:buFont typeface="Arial" panose="020B0604020202020204" pitchFamily="34" charset="0"/>
              <a:buChar char="•"/>
            </a:pPr>
            <a:r>
              <a:rPr lang="fr-FR" sz="2000" b="0" i="0" dirty="0">
                <a:effectLst/>
              </a:rPr>
              <a:t> 92,9% avec </a:t>
            </a:r>
            <a:r>
              <a:rPr lang="fr-FR" sz="2000" b="0" i="0" dirty="0">
                <a:solidFill>
                  <a:srgbClr val="CC66FF"/>
                </a:solidFill>
                <a:effectLst/>
              </a:rPr>
              <a:t>8,9% décrivant leur douleur comme sévère</a:t>
            </a:r>
          </a:p>
          <a:p>
            <a:pPr>
              <a:buFont typeface="Arial" panose="020B0604020202020204" pitchFamily="34" charset="0"/>
              <a:buChar char="•"/>
            </a:pPr>
            <a:r>
              <a:rPr lang="fr-FR" sz="2000" b="0" i="0" dirty="0">
                <a:solidFill>
                  <a:srgbClr val="374151"/>
                </a:solidFill>
                <a:effectLst/>
              </a:rPr>
              <a:t> Parmi les 50,4% qui avaient consulté un médecin, 45,4% avaient vu un médecin généraliste</a:t>
            </a:r>
          </a:p>
          <a:p>
            <a:pPr>
              <a:buFont typeface="Arial" panose="020B0604020202020204" pitchFamily="34" charset="0"/>
              <a:buChar char="•"/>
            </a:pPr>
            <a:endParaRPr lang="fr-FR" sz="2000" b="0" i="0" dirty="0">
              <a:solidFill>
                <a:srgbClr val="689C9A"/>
              </a:solidFill>
              <a:effectLst/>
            </a:endParaRPr>
          </a:p>
          <a:p>
            <a:pPr>
              <a:buClr>
                <a:srgbClr val="9CBEBD"/>
              </a:buClr>
            </a:pPr>
            <a:r>
              <a:rPr lang="fr-FR" sz="2000" dirty="0">
                <a:solidFill>
                  <a:srgbClr val="CC66FF"/>
                </a:solidFill>
              </a:rPr>
              <a:t>F</a:t>
            </a:r>
            <a:r>
              <a:rPr lang="fr-FR" sz="2000" b="0" i="0" dirty="0">
                <a:solidFill>
                  <a:srgbClr val="CC66FF"/>
                </a:solidFill>
                <a:effectLst/>
              </a:rPr>
              <a:t>acteurs de risque de dysménorrhée sévère : </a:t>
            </a:r>
          </a:p>
          <a:p>
            <a:pPr marL="285750" indent="-285750">
              <a:buClr>
                <a:srgbClr val="9CBEBD"/>
              </a:buClr>
              <a:buFont typeface="Wingdings" panose="05000000000000000000" pitchFamily="2" charset="2"/>
              <a:buChar char="Ø"/>
            </a:pPr>
            <a:r>
              <a:rPr lang="fr-FR" sz="2000" b="0" i="0" dirty="0">
                <a:solidFill>
                  <a:srgbClr val="CC66FF"/>
                </a:solidFill>
                <a:effectLst/>
              </a:rPr>
              <a:t>saignements menstruels abondants </a:t>
            </a:r>
          </a:p>
          <a:p>
            <a:pPr marL="285750" indent="-285750">
              <a:buClr>
                <a:srgbClr val="9CBEBD"/>
              </a:buClr>
              <a:buFont typeface="Wingdings" panose="05000000000000000000" pitchFamily="2" charset="2"/>
              <a:buChar char="Ø"/>
            </a:pPr>
            <a:r>
              <a:rPr lang="fr-FR" sz="2000" b="0" i="0" dirty="0">
                <a:solidFill>
                  <a:srgbClr val="CC66FF"/>
                </a:solidFill>
                <a:effectLst/>
              </a:rPr>
              <a:t>ménarche précoce </a:t>
            </a:r>
          </a:p>
          <a:p>
            <a:pPr marL="285750" indent="-285750">
              <a:buClr>
                <a:srgbClr val="9CBEBD"/>
              </a:buClr>
              <a:buFont typeface="Wingdings" panose="05000000000000000000" pitchFamily="2" charset="2"/>
              <a:buChar char="Ø"/>
            </a:pPr>
            <a:r>
              <a:rPr lang="fr-FR" sz="2000" dirty="0">
                <a:solidFill>
                  <a:srgbClr val="CC66FF"/>
                </a:solidFill>
              </a:rPr>
              <a:t>d</a:t>
            </a:r>
            <a:r>
              <a:rPr lang="fr-FR" sz="2000" b="0" i="0" dirty="0">
                <a:solidFill>
                  <a:srgbClr val="CC66FF"/>
                </a:solidFill>
                <a:effectLst/>
              </a:rPr>
              <a:t>ouleurs pelviennes chroniques</a:t>
            </a:r>
            <a:endParaRPr lang="fr-FR" sz="2000" dirty="0">
              <a:solidFill>
                <a:srgbClr val="CC66FF"/>
              </a:solidFill>
            </a:endParaRPr>
          </a:p>
          <a:p>
            <a:endParaRPr lang="fr-FR" dirty="0"/>
          </a:p>
        </p:txBody>
      </p:sp>
      <p:pic>
        <p:nvPicPr>
          <p:cNvPr id="6" name="Image 5">
            <a:extLst>
              <a:ext uri="{FF2B5EF4-FFF2-40B4-BE49-F238E27FC236}">
                <a16:creationId xmlns:a16="http://schemas.microsoft.com/office/drawing/2014/main" id="{E1D99BD0-A277-B90C-192D-6374822027E4}"/>
              </a:ext>
            </a:extLst>
          </p:cNvPr>
          <p:cNvPicPr>
            <a:picLocks noChangeAspect="1"/>
          </p:cNvPicPr>
          <p:nvPr/>
        </p:nvPicPr>
        <p:blipFill rotWithShape="1">
          <a:blip r:embed="rId3"/>
          <a:srcRect r="275" b="28243"/>
          <a:stretch/>
        </p:blipFill>
        <p:spPr>
          <a:xfrm>
            <a:off x="5973878" y="341237"/>
            <a:ext cx="5791401" cy="179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728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B1202-0DBB-E309-AF26-14CCF1ABF006}"/>
              </a:ext>
            </a:extLst>
          </p:cNvPr>
          <p:cNvSpPr>
            <a:spLocks noGrp="1"/>
          </p:cNvSpPr>
          <p:nvPr>
            <p:ph type="title"/>
          </p:nvPr>
        </p:nvSpPr>
        <p:spPr/>
        <p:txBody>
          <a:bodyPr/>
          <a:lstStyle/>
          <a:p>
            <a:r>
              <a:rPr lang="fr-FR" dirty="0"/>
              <a:t>Imagerie &amp; endométriose</a:t>
            </a:r>
          </a:p>
        </p:txBody>
      </p:sp>
      <p:sp>
        <p:nvSpPr>
          <p:cNvPr id="3" name="Espace réservé du contenu 2">
            <a:extLst>
              <a:ext uri="{FF2B5EF4-FFF2-40B4-BE49-F238E27FC236}">
                <a16:creationId xmlns:a16="http://schemas.microsoft.com/office/drawing/2014/main" id="{7F2111D1-182F-6E03-EDBD-FE52B3B062EC}"/>
              </a:ext>
            </a:extLst>
          </p:cNvPr>
          <p:cNvSpPr>
            <a:spLocks noGrp="1"/>
          </p:cNvSpPr>
          <p:nvPr>
            <p:ph idx="1"/>
          </p:nvPr>
        </p:nvSpPr>
        <p:spPr/>
        <p:txBody>
          <a:bodyPr>
            <a:normAutofit/>
          </a:bodyPr>
          <a:lstStyle/>
          <a:p>
            <a:pPr>
              <a:buFont typeface="Arial" panose="020B0604020202020204" pitchFamily="34" charset="0"/>
              <a:buChar char="•"/>
            </a:pPr>
            <a:r>
              <a:rPr lang="fr-FR" sz="2000" dirty="0">
                <a:solidFill>
                  <a:srgbClr val="CC66FF"/>
                </a:solidFill>
              </a:rPr>
              <a:t> Echographie par voie sus-pubienne </a:t>
            </a:r>
          </a:p>
          <a:p>
            <a:r>
              <a:rPr lang="fr-FR" sz="2000" dirty="0"/>
              <a:t> &lt; 16 ans moins d’1% d’endométriose </a:t>
            </a:r>
            <a:r>
              <a:rPr lang="fr-FR" sz="1400" i="1" dirty="0" err="1"/>
              <a:t>Martire</a:t>
            </a:r>
            <a:r>
              <a:rPr lang="fr-FR" sz="1400" i="1" dirty="0"/>
              <a:t> et al 2020</a:t>
            </a:r>
          </a:p>
          <a:p>
            <a:endParaRPr lang="fr-FR" dirty="0">
              <a:solidFill>
                <a:srgbClr val="9CBEBD"/>
              </a:solidFill>
            </a:endParaRPr>
          </a:p>
          <a:p>
            <a:pPr>
              <a:buFont typeface="Arial" panose="020B0604020202020204" pitchFamily="34" charset="0"/>
              <a:buChar char="•"/>
            </a:pPr>
            <a:r>
              <a:rPr lang="fr-FR" sz="2000" dirty="0">
                <a:solidFill>
                  <a:srgbClr val="CC66FF"/>
                </a:solidFill>
              </a:rPr>
              <a:t> IRM Pelvienne </a:t>
            </a:r>
          </a:p>
          <a:p>
            <a:pPr>
              <a:buFont typeface="Arial" panose="020B0604020202020204" pitchFamily="34" charset="0"/>
              <a:buChar char="•"/>
            </a:pPr>
            <a:r>
              <a:rPr lang="fr-FR" sz="2000" dirty="0"/>
              <a:t> Pour le diagnostic + d’endométriose : </a:t>
            </a:r>
            <a:r>
              <a:rPr lang="fr-FR" sz="2000" dirty="0" err="1"/>
              <a:t>cut</a:t>
            </a:r>
            <a:r>
              <a:rPr lang="fr-FR" sz="2000" dirty="0"/>
              <a:t> off </a:t>
            </a:r>
            <a:r>
              <a:rPr lang="fr-FR" sz="2000" dirty="0" err="1"/>
              <a:t>age</a:t>
            </a:r>
            <a:r>
              <a:rPr lang="fr-FR" sz="2000" dirty="0"/>
              <a:t> autour de 17-18 ans  </a:t>
            </a:r>
            <a:r>
              <a:rPr lang="fr-FR" sz="1400" i="1" dirty="0" err="1"/>
              <a:t>Chapron</a:t>
            </a:r>
            <a:r>
              <a:rPr lang="fr-FR" sz="1400" i="1" dirty="0"/>
              <a:t> et al 2023 </a:t>
            </a:r>
            <a:endParaRPr lang="fr-FR" sz="2000" dirty="0">
              <a:solidFill>
                <a:srgbClr val="689C9A"/>
              </a:solidFill>
            </a:endParaRPr>
          </a:p>
          <a:p>
            <a:r>
              <a:rPr lang="fr-FR" sz="2000" dirty="0"/>
              <a:t>Attention aux faux positifs : épaississement des ligaments utéro sacrés n’est pas toujours lié endométriose ( SE entre 62 et 80 % </a:t>
            </a:r>
            <a:r>
              <a:rPr lang="fr-FR" sz="2000" i="1" dirty="0"/>
              <a:t>Saba et al 2011</a:t>
            </a:r>
            <a:r>
              <a:rPr lang="fr-FR" sz="2000" dirty="0"/>
              <a:t>) </a:t>
            </a:r>
          </a:p>
          <a:p>
            <a:r>
              <a:rPr lang="fr-FR" sz="2000" dirty="0"/>
              <a:t>Maladie inflammatoire (appendicite, M </a:t>
            </a:r>
            <a:r>
              <a:rPr lang="fr-FR" sz="2000" dirty="0" err="1"/>
              <a:t>Crohn</a:t>
            </a:r>
            <a:r>
              <a:rPr lang="fr-FR" sz="2000" dirty="0"/>
              <a:t> ..) peut être à l’origine d’un épaississement des LUS</a:t>
            </a:r>
          </a:p>
          <a:p>
            <a:endParaRPr lang="fr-FR" sz="1800" i="1" dirty="0"/>
          </a:p>
        </p:txBody>
      </p:sp>
    </p:spTree>
    <p:extLst>
      <p:ext uri="{BB962C8B-B14F-4D97-AF65-F5344CB8AC3E}">
        <p14:creationId xmlns:p14="http://schemas.microsoft.com/office/powerpoint/2010/main" val="104033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D74F1-9802-4079-8FCF-3E01D490A5C3}"/>
              </a:ext>
            </a:extLst>
          </p:cNvPr>
          <p:cNvSpPr>
            <a:spLocks noGrp="1"/>
          </p:cNvSpPr>
          <p:nvPr>
            <p:ph type="title"/>
          </p:nvPr>
        </p:nvSpPr>
        <p:spPr/>
        <p:txBody>
          <a:bodyPr/>
          <a:lstStyle/>
          <a:p>
            <a:r>
              <a:rPr lang="fr-FR" dirty="0"/>
              <a:t>Constats</a:t>
            </a:r>
          </a:p>
        </p:txBody>
      </p:sp>
      <p:pic>
        <p:nvPicPr>
          <p:cNvPr id="5" name="Image 4">
            <a:extLst>
              <a:ext uri="{FF2B5EF4-FFF2-40B4-BE49-F238E27FC236}">
                <a16:creationId xmlns:a16="http://schemas.microsoft.com/office/drawing/2014/main" id="{DD1C8AA4-9383-4457-915B-0235BEC7F6A7}"/>
              </a:ext>
            </a:extLst>
          </p:cNvPr>
          <p:cNvPicPr>
            <a:picLocks noChangeAspect="1"/>
          </p:cNvPicPr>
          <p:nvPr/>
        </p:nvPicPr>
        <p:blipFill>
          <a:blip r:embed="rId2"/>
          <a:stretch>
            <a:fillRect/>
          </a:stretch>
        </p:blipFill>
        <p:spPr>
          <a:xfrm>
            <a:off x="7983904" y="3618931"/>
            <a:ext cx="2347261" cy="1502686"/>
          </a:xfrm>
          <a:prstGeom prst="rect">
            <a:avLst/>
          </a:prstGeom>
        </p:spPr>
      </p:pic>
      <p:pic>
        <p:nvPicPr>
          <p:cNvPr id="6" name="Image 5">
            <a:extLst>
              <a:ext uri="{FF2B5EF4-FFF2-40B4-BE49-F238E27FC236}">
                <a16:creationId xmlns:a16="http://schemas.microsoft.com/office/drawing/2014/main" id="{F800671B-14ED-4F03-B5F7-CCF1E389B637}"/>
              </a:ext>
            </a:extLst>
          </p:cNvPr>
          <p:cNvPicPr>
            <a:picLocks noChangeAspect="1"/>
          </p:cNvPicPr>
          <p:nvPr/>
        </p:nvPicPr>
        <p:blipFill>
          <a:blip r:embed="rId3"/>
          <a:stretch>
            <a:fillRect/>
          </a:stretch>
        </p:blipFill>
        <p:spPr>
          <a:xfrm>
            <a:off x="11026377" y="-3176"/>
            <a:ext cx="1190625" cy="1009650"/>
          </a:xfrm>
          <a:prstGeom prst="rect">
            <a:avLst/>
          </a:prstGeom>
        </p:spPr>
      </p:pic>
      <p:grpSp>
        <p:nvGrpSpPr>
          <p:cNvPr id="12" name="Groupe 11">
            <a:extLst>
              <a:ext uri="{FF2B5EF4-FFF2-40B4-BE49-F238E27FC236}">
                <a16:creationId xmlns:a16="http://schemas.microsoft.com/office/drawing/2014/main" id="{7601CBD0-E0C2-4310-92D3-0CFD36BE4C80}"/>
              </a:ext>
            </a:extLst>
          </p:cNvPr>
          <p:cNvGrpSpPr/>
          <p:nvPr/>
        </p:nvGrpSpPr>
        <p:grpSpPr>
          <a:xfrm>
            <a:off x="7518510" y="386355"/>
            <a:ext cx="4274239" cy="2700900"/>
            <a:chOff x="2453367" y="728100"/>
            <a:chExt cx="4274239" cy="2700900"/>
          </a:xfrm>
        </p:grpSpPr>
        <p:pic>
          <p:nvPicPr>
            <p:cNvPr id="4" name="Image 3">
              <a:extLst>
                <a:ext uri="{FF2B5EF4-FFF2-40B4-BE49-F238E27FC236}">
                  <a16:creationId xmlns:a16="http://schemas.microsoft.com/office/drawing/2014/main" id="{A3C68E9A-2F6A-41AD-BFED-529A11C11A84}"/>
                </a:ext>
              </a:extLst>
            </p:cNvPr>
            <p:cNvPicPr>
              <a:picLocks noChangeAspect="1"/>
            </p:cNvPicPr>
            <p:nvPr/>
          </p:nvPicPr>
          <p:blipFill>
            <a:blip r:embed="rId4"/>
            <a:stretch>
              <a:fillRect/>
            </a:stretch>
          </p:blipFill>
          <p:spPr>
            <a:xfrm>
              <a:off x="2453367" y="1343818"/>
              <a:ext cx="3299851" cy="2085182"/>
            </a:xfrm>
            <a:prstGeom prst="rect">
              <a:avLst/>
            </a:prstGeom>
          </p:spPr>
        </p:pic>
        <p:pic>
          <p:nvPicPr>
            <p:cNvPr id="7" name="Image 6">
              <a:extLst>
                <a:ext uri="{FF2B5EF4-FFF2-40B4-BE49-F238E27FC236}">
                  <a16:creationId xmlns:a16="http://schemas.microsoft.com/office/drawing/2014/main" id="{61099ACC-360F-4880-8B65-171C8970DB2A}"/>
                </a:ext>
              </a:extLst>
            </p:cNvPr>
            <p:cNvPicPr>
              <a:picLocks noChangeAspect="1"/>
            </p:cNvPicPr>
            <p:nvPr/>
          </p:nvPicPr>
          <p:blipFill>
            <a:blip r:embed="rId4"/>
            <a:stretch>
              <a:fillRect/>
            </a:stretch>
          </p:blipFill>
          <p:spPr>
            <a:xfrm>
              <a:off x="5266023" y="1054331"/>
              <a:ext cx="974389" cy="615718"/>
            </a:xfrm>
            <a:prstGeom prst="rect">
              <a:avLst/>
            </a:prstGeom>
          </p:spPr>
        </p:pic>
        <p:pic>
          <p:nvPicPr>
            <p:cNvPr id="8" name="Image 7">
              <a:extLst>
                <a:ext uri="{FF2B5EF4-FFF2-40B4-BE49-F238E27FC236}">
                  <a16:creationId xmlns:a16="http://schemas.microsoft.com/office/drawing/2014/main" id="{44E12AAD-9ED7-4201-83E5-16AD9CDBBDF1}"/>
                </a:ext>
              </a:extLst>
            </p:cNvPr>
            <p:cNvPicPr>
              <a:picLocks noChangeAspect="1"/>
            </p:cNvPicPr>
            <p:nvPr/>
          </p:nvPicPr>
          <p:blipFill>
            <a:blip r:embed="rId4"/>
            <a:stretch>
              <a:fillRect/>
            </a:stretch>
          </p:blipFill>
          <p:spPr>
            <a:xfrm>
              <a:off x="5753217" y="1610912"/>
              <a:ext cx="974389" cy="615718"/>
            </a:xfrm>
            <a:prstGeom prst="rect">
              <a:avLst/>
            </a:prstGeom>
          </p:spPr>
        </p:pic>
        <p:pic>
          <p:nvPicPr>
            <p:cNvPr id="9" name="Image 8">
              <a:extLst>
                <a:ext uri="{FF2B5EF4-FFF2-40B4-BE49-F238E27FC236}">
                  <a16:creationId xmlns:a16="http://schemas.microsoft.com/office/drawing/2014/main" id="{E4FEDEF3-0613-4B2A-9564-9EA3CA9E7313}"/>
                </a:ext>
              </a:extLst>
            </p:cNvPr>
            <p:cNvPicPr>
              <a:picLocks noChangeAspect="1"/>
            </p:cNvPicPr>
            <p:nvPr/>
          </p:nvPicPr>
          <p:blipFill>
            <a:blip r:embed="rId4"/>
            <a:stretch>
              <a:fillRect/>
            </a:stretch>
          </p:blipFill>
          <p:spPr>
            <a:xfrm>
              <a:off x="4469918" y="728100"/>
              <a:ext cx="974389" cy="615718"/>
            </a:xfrm>
            <a:prstGeom prst="rect">
              <a:avLst/>
            </a:prstGeom>
          </p:spPr>
        </p:pic>
      </p:grpSp>
      <p:sp>
        <p:nvSpPr>
          <p:cNvPr id="13" name="Espace réservé du contenu 6">
            <a:extLst>
              <a:ext uri="{FF2B5EF4-FFF2-40B4-BE49-F238E27FC236}">
                <a16:creationId xmlns:a16="http://schemas.microsoft.com/office/drawing/2014/main" id="{E9F7246A-FA8C-4489-A73F-9BF0FFBEA689}"/>
              </a:ext>
            </a:extLst>
          </p:cNvPr>
          <p:cNvSpPr>
            <a:spLocks noGrp="1"/>
          </p:cNvSpPr>
          <p:nvPr>
            <p:ph idx="1"/>
          </p:nvPr>
        </p:nvSpPr>
        <p:spPr>
          <a:xfrm>
            <a:off x="2536370" y="1569720"/>
            <a:ext cx="4898573" cy="4661757"/>
          </a:xfrm>
        </p:spPr>
        <p:txBody>
          <a:bodyPr>
            <a:normAutofit/>
          </a:bodyPr>
          <a:lstStyle/>
          <a:p>
            <a:pPr marL="457200" indent="-457200">
              <a:buFont typeface="Wingdings" panose="05000000000000000000" pitchFamily="2" charset="2"/>
              <a:buChar char="§"/>
            </a:pPr>
            <a:r>
              <a:rPr lang="fr-FR" sz="2000" dirty="0">
                <a:solidFill>
                  <a:srgbClr val="434666"/>
                </a:solidFill>
              </a:rPr>
              <a:t>De plus en plus de consultations en gynéco pédiatrique &amp; en CETD Pédiatrique</a:t>
            </a:r>
          </a:p>
          <a:p>
            <a:pPr marL="457200" indent="-457200">
              <a:buFont typeface="Wingdings" panose="05000000000000000000" pitchFamily="2" charset="2"/>
              <a:buChar char="§"/>
            </a:pPr>
            <a:r>
              <a:rPr lang="fr-FR" sz="2000" dirty="0">
                <a:solidFill>
                  <a:srgbClr val="434666"/>
                </a:solidFill>
              </a:rPr>
              <a:t>Errance médicale pouvant aller jusqu’à 15 ans </a:t>
            </a:r>
          </a:p>
          <a:p>
            <a:pPr marL="457200" indent="-457200">
              <a:buFont typeface="Wingdings" panose="05000000000000000000" pitchFamily="2" charset="2"/>
              <a:buChar char="§"/>
            </a:pPr>
            <a:r>
              <a:rPr lang="fr-FR" sz="2000" dirty="0">
                <a:solidFill>
                  <a:srgbClr val="434666"/>
                </a:solidFill>
              </a:rPr>
              <a:t>Diagnostic complexe à cet âge – entretien médical essentiel ++</a:t>
            </a:r>
          </a:p>
          <a:p>
            <a:pPr marL="457200" indent="-457200">
              <a:buFont typeface="Wingdings" panose="05000000000000000000" pitchFamily="2" charset="2"/>
              <a:buChar char="§"/>
            </a:pPr>
            <a:endParaRPr lang="fr-FR" sz="2000" dirty="0">
              <a:solidFill>
                <a:srgbClr val="434666"/>
              </a:solidFill>
            </a:endParaRPr>
          </a:p>
          <a:p>
            <a:pPr marL="457200" indent="-457200">
              <a:buFont typeface="Wingdings" panose="05000000000000000000" pitchFamily="2" charset="2"/>
              <a:buChar char="§"/>
            </a:pPr>
            <a:r>
              <a:rPr lang="fr-FR" sz="2000" dirty="0">
                <a:solidFill>
                  <a:srgbClr val="434666"/>
                </a:solidFill>
              </a:rPr>
              <a:t>2022 : Endométriose – Grande cause nationale</a:t>
            </a:r>
          </a:p>
          <a:p>
            <a:pPr marL="457200" indent="-457200">
              <a:buFont typeface="Wingdings" panose="05000000000000000000" pitchFamily="2" charset="2"/>
              <a:buChar char="§"/>
            </a:pPr>
            <a:endParaRPr lang="fr-FR" sz="2000" dirty="0">
              <a:solidFill>
                <a:srgbClr val="434666"/>
              </a:solidFill>
            </a:endParaRPr>
          </a:p>
          <a:p>
            <a:pPr marL="457200" indent="-457200">
              <a:buFont typeface="Wingdings" panose="05000000000000000000" pitchFamily="2" charset="2"/>
              <a:buChar char="§"/>
            </a:pPr>
            <a:r>
              <a:rPr lang="fr-FR" sz="2000" dirty="0">
                <a:solidFill>
                  <a:srgbClr val="434666"/>
                </a:solidFill>
              </a:rPr>
              <a:t>Pas d’étude qualitative disponible</a:t>
            </a:r>
          </a:p>
          <a:p>
            <a:pPr marL="457200" indent="-457200">
              <a:buFont typeface="Wingdings" panose="05000000000000000000" pitchFamily="2" charset="2"/>
              <a:buChar char="§"/>
            </a:pPr>
            <a:r>
              <a:rPr lang="fr-FR" sz="2000" dirty="0">
                <a:solidFill>
                  <a:srgbClr val="434666"/>
                </a:solidFill>
              </a:rPr>
              <a:t>Pas d’étude sur les proches</a:t>
            </a:r>
          </a:p>
        </p:txBody>
      </p:sp>
    </p:spTree>
    <p:extLst>
      <p:ext uri="{BB962C8B-B14F-4D97-AF65-F5344CB8AC3E}">
        <p14:creationId xmlns:p14="http://schemas.microsoft.com/office/powerpoint/2010/main" val="195816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3A49FA2E-B958-416E-BA3E-B01016B9981C}"/>
              </a:ext>
            </a:extLst>
          </p:cNvPr>
          <p:cNvGraphicFramePr>
            <a:graphicFrameLocks noGrp="1"/>
          </p:cNvGraphicFramePr>
          <p:nvPr>
            <p:ph idx="1"/>
            <p:extLst>
              <p:ext uri="{D42A27DB-BD31-4B8C-83A1-F6EECF244321}">
                <p14:modId xmlns:p14="http://schemas.microsoft.com/office/powerpoint/2010/main" val="1731647321"/>
              </p:ext>
            </p:extLst>
          </p:nvPr>
        </p:nvGraphicFramePr>
        <p:xfrm>
          <a:off x="2536370" y="1569720"/>
          <a:ext cx="9228910" cy="4661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9EC68032-AC40-4D33-8C26-0FD10A167118}"/>
              </a:ext>
            </a:extLst>
          </p:cNvPr>
          <p:cNvSpPr>
            <a:spLocks noGrp="1"/>
          </p:cNvSpPr>
          <p:nvPr>
            <p:ph type="title"/>
          </p:nvPr>
        </p:nvSpPr>
        <p:spPr>
          <a:xfrm>
            <a:off x="2536370" y="18255"/>
            <a:ext cx="9228909" cy="1325563"/>
          </a:xfrm>
        </p:spPr>
        <p:txBody>
          <a:bodyPr/>
          <a:lstStyle/>
          <a:p>
            <a:r>
              <a:rPr lang="fr-FR" dirty="0"/>
              <a:t>Un protocole original : pluridisciplinarité</a:t>
            </a:r>
          </a:p>
        </p:txBody>
      </p:sp>
    </p:spTree>
    <p:extLst>
      <p:ext uri="{BB962C8B-B14F-4D97-AF65-F5344CB8AC3E}">
        <p14:creationId xmlns:p14="http://schemas.microsoft.com/office/powerpoint/2010/main" val="28741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e 48">
            <a:extLst>
              <a:ext uri="{FF2B5EF4-FFF2-40B4-BE49-F238E27FC236}">
                <a16:creationId xmlns:a16="http://schemas.microsoft.com/office/drawing/2014/main" id="{40576E63-89ED-4C7D-9642-305C2387E48D}"/>
              </a:ext>
            </a:extLst>
          </p:cNvPr>
          <p:cNvGrpSpPr/>
          <p:nvPr/>
        </p:nvGrpSpPr>
        <p:grpSpPr>
          <a:xfrm>
            <a:off x="9035145" y="4325427"/>
            <a:ext cx="3330318" cy="2085504"/>
            <a:chOff x="7479090" y="4492889"/>
            <a:chExt cx="3566130" cy="2085504"/>
          </a:xfrm>
        </p:grpSpPr>
        <p:pic>
          <p:nvPicPr>
            <p:cNvPr id="43" name="Image 42">
              <a:extLst>
                <a:ext uri="{FF2B5EF4-FFF2-40B4-BE49-F238E27FC236}">
                  <a16:creationId xmlns:a16="http://schemas.microsoft.com/office/drawing/2014/main" id="{E4F364A9-397B-445E-BF8D-7DA87ADFE8B5}"/>
                </a:ext>
              </a:extLst>
            </p:cNvPr>
            <p:cNvPicPr>
              <a:picLocks noChangeAspect="1"/>
            </p:cNvPicPr>
            <p:nvPr/>
          </p:nvPicPr>
          <p:blipFill rotWithShape="1">
            <a:blip r:embed="rId2"/>
            <a:srcRect l="3421" t="52923" r="67329" b="16667"/>
            <a:stretch/>
          </p:blipFill>
          <p:spPr>
            <a:xfrm>
              <a:off x="7479090" y="4492889"/>
              <a:ext cx="3566130" cy="2085504"/>
            </a:xfrm>
            <a:prstGeom prst="rect">
              <a:avLst/>
            </a:prstGeom>
          </p:spPr>
        </p:pic>
        <p:sp>
          <p:nvSpPr>
            <p:cNvPr id="46" name="Rectangle 45">
              <a:extLst>
                <a:ext uri="{FF2B5EF4-FFF2-40B4-BE49-F238E27FC236}">
                  <a16:creationId xmlns:a16="http://schemas.microsoft.com/office/drawing/2014/main" id="{3CB5F0C0-36C1-462C-B02B-579F453E19D0}"/>
                </a:ext>
              </a:extLst>
            </p:cNvPr>
            <p:cNvSpPr/>
            <p:nvPr/>
          </p:nvSpPr>
          <p:spPr>
            <a:xfrm>
              <a:off x="8138160" y="4764430"/>
              <a:ext cx="1722120" cy="1538883"/>
            </a:xfrm>
            <a:prstGeom prst="rect">
              <a:avLst/>
            </a:prstGeom>
          </p:spPr>
          <p:txBody>
            <a:bodyPr wrap="square">
              <a:spAutoFit/>
            </a:bodyPr>
            <a:lstStyle/>
            <a:p>
              <a:pPr lvl="0">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Chronicisation douleurs</a:t>
              </a:r>
            </a:p>
            <a:p>
              <a:pPr>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PB aujourd’hui de surdiagnostic </a:t>
              </a:r>
              <a:r>
                <a:rPr lang="fr-FR" sz="3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300" dirty="0">
                  <a:latin typeface="Calibri" panose="020F0502020204030204" pitchFamily="34" charset="0"/>
                  <a:ea typeface="Calibri" panose="020F0502020204030204" pitchFamily="34" charset="0"/>
                  <a:cs typeface="Times New Roman" panose="02020603050405020304" pitchFamily="18" charset="0"/>
                </a:rPr>
                <a:t> stress inapproprié, multiplication examens </a:t>
              </a:r>
              <a:r>
                <a:rPr lang="fr-FR" sz="300" dirty="0" err="1">
                  <a:latin typeface="Calibri" panose="020F0502020204030204" pitchFamily="34" charset="0"/>
                  <a:ea typeface="Calibri" panose="020F0502020204030204" pitchFamily="34" charset="0"/>
                  <a:cs typeface="Times New Roman" panose="02020603050405020304" pitchFamily="18" charset="0"/>
                </a:rPr>
                <a:t>inutlies</a:t>
              </a:r>
              <a:r>
                <a:rPr lang="fr-FR" sz="300" dirty="0">
                  <a:latin typeface="Calibri" panose="020F0502020204030204" pitchFamily="34" charset="0"/>
                  <a:ea typeface="Calibri" panose="020F0502020204030204" pitchFamily="34" charset="0"/>
                  <a:cs typeface="Times New Roman" panose="02020603050405020304" pitchFamily="18" charset="0"/>
                </a:rPr>
                <a:t>, voire dans certains pays (US) </a:t>
              </a:r>
              <a:r>
                <a:rPr lang="fr-FR" sz="300" dirty="0" err="1">
                  <a:latin typeface="Calibri" panose="020F0502020204030204" pitchFamily="34" charset="0"/>
                  <a:ea typeface="Calibri" panose="020F0502020204030204" pitchFamily="34" charset="0"/>
                  <a:cs typeface="Times New Roman" panose="02020603050405020304" pitchFamily="18" charset="0"/>
                </a:rPr>
                <a:t>chir</a:t>
              </a:r>
              <a:r>
                <a:rPr lang="fr-FR" sz="300" dirty="0">
                  <a:latin typeface="Calibri" panose="020F0502020204030204" pitchFamily="34" charset="0"/>
                  <a:ea typeface="Calibri" panose="020F0502020204030204" pitchFamily="34" charset="0"/>
                  <a:cs typeface="Times New Roman" panose="02020603050405020304" pitchFamily="18" charset="0"/>
                </a:rPr>
                <a:t> diagnostique.</a:t>
              </a:r>
            </a:p>
            <a:p>
              <a:pPr>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Comment différencier </a:t>
              </a:r>
              <a:r>
                <a:rPr lang="fr-FR" sz="300" dirty="0" err="1">
                  <a:latin typeface="Calibri" panose="020F0502020204030204" pitchFamily="34" charset="0"/>
                  <a:ea typeface="Calibri" panose="020F0502020204030204" pitchFamily="34" charset="0"/>
                  <a:cs typeface="Times New Roman" panose="02020603050405020304" pitchFamily="18" charset="0"/>
                </a:rPr>
                <a:t>dys</a:t>
              </a:r>
              <a:r>
                <a:rPr lang="fr-FR" sz="300" dirty="0">
                  <a:latin typeface="Calibri" panose="020F0502020204030204" pitchFamily="34" charset="0"/>
                  <a:ea typeface="Calibri" panose="020F0502020204030204" pitchFamily="34" charset="0"/>
                  <a:cs typeface="Times New Roman" panose="02020603050405020304" pitchFamily="18" charset="0"/>
                </a:rPr>
                <a:t> primaires d’une </a:t>
              </a:r>
              <a:r>
                <a:rPr lang="fr-FR" sz="300" dirty="0" err="1">
                  <a:latin typeface="Calibri" panose="020F0502020204030204" pitchFamily="34" charset="0"/>
                  <a:ea typeface="Calibri" panose="020F0502020204030204" pitchFamily="34" charset="0"/>
                  <a:cs typeface="Times New Roman" panose="02020603050405020304" pitchFamily="18" charset="0"/>
                </a:rPr>
                <a:t>dys</a:t>
              </a:r>
              <a:r>
                <a:rPr lang="fr-FR" sz="300" dirty="0">
                  <a:latin typeface="Calibri" panose="020F0502020204030204" pitchFamily="34" charset="0"/>
                  <a:ea typeface="Calibri" panose="020F0502020204030204" pitchFamily="34" charset="0"/>
                  <a:cs typeface="Times New Roman" panose="02020603050405020304" pitchFamily="18" charset="0"/>
                </a:rPr>
                <a:t> secondaire :</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Antécédents familiaux</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Pathologies associées : MICI, migraines…</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Echo abdo puis IRM mais pas informative même si de plus en plus de radiologues formés. On retrouve souvent « léger épaississement des ligaments utérosacrés…</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Résistance aux antalgiques : endo résiste aux antalgiques simples mais marche avec pilule tout comme dysménorrhée</a:t>
              </a:r>
            </a:p>
            <a:p>
              <a:pPr lvl="0">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Exposition aux pilule : risque accru d’endo quand pilule précoce ? </a:t>
              </a:r>
              <a:r>
                <a:rPr lang="fr-FR" sz="300" dirty="0" err="1">
                  <a:latin typeface="Calibri" panose="020F0502020204030204" pitchFamily="34" charset="0"/>
                  <a:ea typeface="Calibri" panose="020F0502020204030204" pitchFamily="34" charset="0"/>
                  <a:cs typeface="Times New Roman" panose="02020603050405020304" pitchFamily="18" charset="0"/>
                </a:rPr>
                <a:t>Pbablement</a:t>
              </a:r>
              <a:r>
                <a:rPr lang="fr-FR" sz="300" dirty="0">
                  <a:latin typeface="Calibri" panose="020F0502020204030204" pitchFamily="34" charset="0"/>
                  <a:ea typeface="Calibri" panose="020F0502020204030204" pitchFamily="34" charset="0"/>
                  <a:cs typeface="Times New Roman" panose="02020603050405020304" pitchFamily="18" charset="0"/>
                </a:rPr>
                <a:t> pilule retarde un peu endo…</a:t>
              </a:r>
            </a:p>
            <a:p>
              <a:pPr>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Points communs </a:t>
              </a:r>
              <a:r>
                <a:rPr lang="fr-FR" sz="300" dirty="0" err="1">
                  <a:latin typeface="Calibri" panose="020F0502020204030204" pitchFamily="34" charset="0"/>
                  <a:ea typeface="Calibri" panose="020F0502020204030204" pitchFamily="34" charset="0"/>
                  <a:cs typeface="Times New Roman" panose="02020603050405020304" pitchFamily="18" charset="0"/>
                </a:rPr>
                <a:t>dys</a:t>
              </a:r>
              <a:r>
                <a:rPr lang="fr-FR" sz="300" dirty="0">
                  <a:latin typeface="Calibri" panose="020F0502020204030204" pitchFamily="34" charset="0"/>
                  <a:ea typeface="Calibri" panose="020F0502020204030204" pitchFamily="34" charset="0"/>
                  <a:cs typeface="Times New Roman" panose="02020603050405020304" pitchFamily="18" charset="0"/>
                </a:rPr>
                <a:t> primaire des ado &amp; </a:t>
              </a:r>
              <a:r>
                <a:rPr lang="fr-FR" sz="300" dirty="0" err="1">
                  <a:latin typeface="Calibri" panose="020F0502020204030204" pitchFamily="34" charset="0"/>
                  <a:ea typeface="Calibri" panose="020F0502020204030204" pitchFamily="34" charset="0"/>
                  <a:cs typeface="Times New Roman" panose="02020603050405020304" pitchFamily="18" charset="0"/>
                </a:rPr>
                <a:t>dys</a:t>
              </a:r>
              <a:r>
                <a:rPr lang="fr-FR" sz="300" dirty="0">
                  <a:latin typeface="Calibri" panose="020F0502020204030204" pitchFamily="34" charset="0"/>
                  <a:ea typeface="Calibri" panose="020F0502020204030204" pitchFamily="34" charset="0"/>
                  <a:cs typeface="Times New Roman" panose="02020603050405020304" pitchFamily="18" charset="0"/>
                </a:rPr>
                <a:t> secondaires liés à l’endo :</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Excès de prostaglandine</a:t>
              </a: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Excès d’inflammation </a:t>
              </a:r>
              <a:r>
                <a:rPr lang="fr-FR" sz="3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300" dirty="0">
                  <a:latin typeface="Calibri" panose="020F0502020204030204" pitchFamily="34" charset="0"/>
                  <a:ea typeface="Calibri" panose="020F0502020204030204" pitchFamily="34" charset="0"/>
                  <a:cs typeface="Times New Roman" panose="02020603050405020304" pitchFamily="18" charset="0"/>
                </a:rPr>
                <a:t> même mécanismes périph de la </a:t>
              </a:r>
              <a:r>
                <a:rPr lang="fr-FR" sz="300" dirty="0" err="1">
                  <a:latin typeface="Calibri" panose="020F0502020204030204" pitchFamily="34" charset="0"/>
                  <a:ea typeface="Calibri" panose="020F0502020204030204" pitchFamily="34" charset="0"/>
                  <a:cs typeface="Times New Roman" panose="02020603050405020304" pitchFamily="18" charset="0"/>
                </a:rPr>
                <a:t>dleur</a:t>
              </a:r>
              <a:endParaRPr lang="fr-FR" sz="3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fr-FR" sz="300" dirty="0">
                  <a:latin typeface="Calibri" panose="020F0502020204030204" pitchFamily="34" charset="0"/>
                  <a:ea typeface="Calibri" panose="020F0502020204030204" pitchFamily="34" charset="0"/>
                  <a:cs typeface="Times New Roman" panose="02020603050405020304" pitchFamily="18" charset="0"/>
                </a:rPr>
                <a:t>Réponse excessive à la douleur : excès de sensibilisation périph</a:t>
              </a:r>
            </a:p>
            <a:p>
              <a:pPr lvl="0">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Réponse excessive à la douleur au niveau central : peut expliquer prévalence des violences</a:t>
              </a:r>
            </a:p>
            <a:p>
              <a:pPr>
                <a:spcAft>
                  <a:spcPts val="800"/>
                </a:spcAft>
              </a:pPr>
              <a:r>
                <a:rPr lang="fr-FR" sz="300" dirty="0">
                  <a:latin typeface="Calibri" panose="020F0502020204030204" pitchFamily="34" charset="0"/>
                  <a:ea typeface="Calibri" panose="020F0502020204030204" pitchFamily="34" charset="0"/>
                  <a:cs typeface="Times New Roman" panose="02020603050405020304" pitchFamily="18" charset="0"/>
                </a:rPr>
                <a:t>Conclu :très important d’évaluer, de traiter et de dépister </a:t>
              </a:r>
              <a:r>
                <a:rPr lang="fr-FR" sz="300" dirty="0" err="1">
                  <a:latin typeface="Calibri" panose="020F0502020204030204" pitchFamily="34" charset="0"/>
                  <a:ea typeface="Calibri" panose="020F0502020204030204" pitchFamily="34" charset="0"/>
                  <a:cs typeface="Times New Roman" panose="02020603050405020304" pitchFamily="18" charset="0"/>
                </a:rPr>
                <a:t>dys</a:t>
              </a:r>
              <a:r>
                <a:rPr lang="fr-FR" sz="300" dirty="0">
                  <a:latin typeface="Calibri" panose="020F0502020204030204" pitchFamily="34" charset="0"/>
                  <a:ea typeface="Calibri" panose="020F0502020204030204" pitchFamily="34" charset="0"/>
                  <a:cs typeface="Times New Roman" panose="02020603050405020304" pitchFamily="18" charset="0"/>
                </a:rPr>
                <a:t> primaire &amp; secondaires.</a:t>
              </a:r>
            </a:p>
          </p:txBody>
        </p:sp>
        <p:pic>
          <p:nvPicPr>
            <p:cNvPr id="2058" name="Picture 10" descr="NVIVO | Information Technology">
              <a:extLst>
                <a:ext uri="{FF2B5EF4-FFF2-40B4-BE49-F238E27FC236}">
                  <a16:creationId xmlns:a16="http://schemas.microsoft.com/office/drawing/2014/main" id="{6AB1CF6A-E5A8-48AF-80DF-A6E4830CF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354" y="5489873"/>
              <a:ext cx="1216125" cy="6354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a:extLst>
              <a:ext uri="{FF2B5EF4-FFF2-40B4-BE49-F238E27FC236}">
                <a16:creationId xmlns:a16="http://schemas.microsoft.com/office/drawing/2014/main" id="{9EC68032-AC40-4D33-8C26-0FD10A167118}"/>
              </a:ext>
            </a:extLst>
          </p:cNvPr>
          <p:cNvSpPr>
            <a:spLocks noGrp="1"/>
          </p:cNvSpPr>
          <p:nvPr>
            <p:ph type="title"/>
          </p:nvPr>
        </p:nvSpPr>
        <p:spPr/>
        <p:txBody>
          <a:bodyPr/>
          <a:lstStyle/>
          <a:p>
            <a:r>
              <a:rPr lang="fr-FR" dirty="0"/>
              <a:t>Un protocole original : 5 focus groups</a:t>
            </a:r>
          </a:p>
        </p:txBody>
      </p:sp>
      <p:sp>
        <p:nvSpPr>
          <p:cNvPr id="45" name="ZoneTexte 44">
            <a:extLst>
              <a:ext uri="{FF2B5EF4-FFF2-40B4-BE49-F238E27FC236}">
                <a16:creationId xmlns:a16="http://schemas.microsoft.com/office/drawing/2014/main" id="{D7F41A03-F233-41EC-9125-5B568AC1E80B}"/>
              </a:ext>
            </a:extLst>
          </p:cNvPr>
          <p:cNvSpPr txBox="1"/>
          <p:nvPr/>
        </p:nvSpPr>
        <p:spPr>
          <a:xfrm>
            <a:off x="9356435" y="2801548"/>
            <a:ext cx="2835565" cy="1384995"/>
          </a:xfrm>
          <a:prstGeom prst="rect">
            <a:avLst/>
          </a:prstGeom>
          <a:noFill/>
        </p:spPr>
        <p:txBody>
          <a:bodyPr wrap="square" rtlCol="0">
            <a:spAutoFit/>
          </a:bodyPr>
          <a:lstStyle/>
          <a:p>
            <a:pPr algn="ctr"/>
            <a:r>
              <a:rPr lang="fr-FR" sz="2800" b="1" dirty="0">
                <a:solidFill>
                  <a:srgbClr val="434666"/>
                </a:solidFill>
              </a:rPr>
              <a:t>ANALYSES PROSPECTIVES &amp; QUALITATIVES</a:t>
            </a:r>
          </a:p>
        </p:txBody>
      </p:sp>
      <p:pic>
        <p:nvPicPr>
          <p:cNvPr id="7" name="Image 6">
            <a:extLst>
              <a:ext uri="{FF2B5EF4-FFF2-40B4-BE49-F238E27FC236}">
                <a16:creationId xmlns:a16="http://schemas.microsoft.com/office/drawing/2014/main" id="{60E2B524-A94B-4965-98BB-E04C5F6D5A7A}"/>
              </a:ext>
            </a:extLst>
          </p:cNvPr>
          <p:cNvPicPr>
            <a:picLocks noChangeAspect="1"/>
          </p:cNvPicPr>
          <p:nvPr/>
        </p:nvPicPr>
        <p:blipFill rotWithShape="1">
          <a:blip r:embed="rId4"/>
          <a:srcRect l="24182" t="10159" r="19019" b="50000"/>
          <a:stretch/>
        </p:blipFill>
        <p:spPr>
          <a:xfrm>
            <a:off x="2688770" y="1524000"/>
            <a:ext cx="468087" cy="464387"/>
          </a:xfrm>
          <a:prstGeom prst="rect">
            <a:avLst/>
          </a:prstGeom>
        </p:spPr>
      </p:pic>
      <p:sp>
        <p:nvSpPr>
          <p:cNvPr id="33" name="Espace réservé du contenu 6">
            <a:extLst>
              <a:ext uri="{FF2B5EF4-FFF2-40B4-BE49-F238E27FC236}">
                <a16:creationId xmlns:a16="http://schemas.microsoft.com/office/drawing/2014/main" id="{08ACF9EA-F840-43B3-B79A-3063ED9F989D}"/>
              </a:ext>
            </a:extLst>
          </p:cNvPr>
          <p:cNvSpPr>
            <a:spLocks noGrp="1"/>
          </p:cNvSpPr>
          <p:nvPr>
            <p:ph idx="1"/>
          </p:nvPr>
        </p:nvSpPr>
        <p:spPr>
          <a:xfrm>
            <a:off x="3156857" y="1524001"/>
            <a:ext cx="5878288" cy="674914"/>
          </a:xfrm>
        </p:spPr>
        <p:txBody>
          <a:bodyPr>
            <a:normAutofit/>
          </a:bodyPr>
          <a:lstStyle/>
          <a:p>
            <a:r>
              <a:rPr lang="fr-FR" sz="2000" dirty="0">
                <a:solidFill>
                  <a:srgbClr val="434666"/>
                </a:solidFill>
              </a:rPr>
              <a:t>Comité de Protection des Personnes (CPP) – juin 2022</a:t>
            </a:r>
          </a:p>
        </p:txBody>
      </p:sp>
      <p:sp>
        <p:nvSpPr>
          <p:cNvPr id="30" name="Arc plein 29">
            <a:extLst>
              <a:ext uri="{FF2B5EF4-FFF2-40B4-BE49-F238E27FC236}">
                <a16:creationId xmlns:a16="http://schemas.microsoft.com/office/drawing/2014/main" id="{3D86BDDA-19A7-4A1C-9A83-CAB3EC4DB854}"/>
              </a:ext>
            </a:extLst>
          </p:cNvPr>
          <p:cNvSpPr/>
          <p:nvPr/>
        </p:nvSpPr>
        <p:spPr>
          <a:xfrm rot="2560388">
            <a:off x="7760995" y="2169226"/>
            <a:ext cx="2315850" cy="1107536"/>
          </a:xfrm>
          <a:prstGeom prst="blockArc">
            <a:avLst>
              <a:gd name="adj1" fmla="val 11675039"/>
              <a:gd name="adj2" fmla="val 20958466"/>
              <a:gd name="adj3" fmla="val 26771"/>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8" name="Image 37">
            <a:extLst>
              <a:ext uri="{FF2B5EF4-FFF2-40B4-BE49-F238E27FC236}">
                <a16:creationId xmlns:a16="http://schemas.microsoft.com/office/drawing/2014/main" id="{6E0FADCB-24C8-45ED-8634-CBC9D72ABBF9}"/>
              </a:ext>
            </a:extLst>
          </p:cNvPr>
          <p:cNvPicPr>
            <a:picLocks noChangeAspect="1"/>
          </p:cNvPicPr>
          <p:nvPr/>
        </p:nvPicPr>
        <p:blipFill rotWithShape="1">
          <a:blip r:embed="rId5">
            <a:extLst>
              <a:ext uri="{28A0092B-C50C-407E-A947-70E740481C1C}">
                <a14:useLocalDpi xmlns:a14="http://schemas.microsoft.com/office/drawing/2010/main" val="0"/>
              </a:ext>
            </a:extLst>
          </a:blip>
          <a:srcRect t="7985" r="8171"/>
          <a:stretch/>
        </p:blipFill>
        <p:spPr>
          <a:xfrm>
            <a:off x="2229360" y="1984667"/>
            <a:ext cx="7273870" cy="4855078"/>
          </a:xfrm>
          <a:prstGeom prst="rect">
            <a:avLst/>
          </a:prstGeom>
        </p:spPr>
      </p:pic>
      <p:pic>
        <p:nvPicPr>
          <p:cNvPr id="81" name="Image 80">
            <a:extLst>
              <a:ext uri="{FF2B5EF4-FFF2-40B4-BE49-F238E27FC236}">
                <a16:creationId xmlns:a16="http://schemas.microsoft.com/office/drawing/2014/main" id="{C6188FAE-B350-4617-9540-3D69F0F36964}"/>
              </a:ext>
            </a:extLst>
          </p:cNvPr>
          <p:cNvPicPr>
            <a:picLocks noChangeAspect="1"/>
          </p:cNvPicPr>
          <p:nvPr/>
        </p:nvPicPr>
        <p:blipFill>
          <a:blip r:embed="rId6"/>
          <a:stretch>
            <a:fillRect/>
          </a:stretch>
        </p:blipFill>
        <p:spPr>
          <a:xfrm>
            <a:off x="9491958" y="1906955"/>
            <a:ext cx="933450" cy="762000"/>
          </a:xfrm>
          <a:prstGeom prst="rect">
            <a:avLst/>
          </a:prstGeom>
        </p:spPr>
      </p:pic>
    </p:spTree>
    <p:extLst>
      <p:ext uri="{BB962C8B-B14F-4D97-AF65-F5344CB8AC3E}">
        <p14:creationId xmlns:p14="http://schemas.microsoft.com/office/powerpoint/2010/main" val="1272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BFC32C-A381-47AA-82B0-962B8E804431}"/>
              </a:ext>
            </a:extLst>
          </p:cNvPr>
          <p:cNvSpPr>
            <a:spLocks noGrp="1"/>
          </p:cNvSpPr>
          <p:nvPr>
            <p:ph idx="1"/>
          </p:nvPr>
        </p:nvSpPr>
        <p:spPr>
          <a:xfrm>
            <a:off x="2536370" y="1569720"/>
            <a:ext cx="9228910" cy="4661757"/>
          </a:xfrm>
        </p:spPr>
        <p:txBody>
          <a:bodyPr>
            <a:normAutofit/>
          </a:bodyPr>
          <a:lstStyle/>
          <a:p>
            <a:r>
              <a:rPr lang="fr-FR" sz="2400" dirty="0"/>
              <a:t>Douleurs dos / rein / hanches / peau des cuisses…</a:t>
            </a:r>
          </a:p>
          <a:p>
            <a:r>
              <a:rPr lang="fr-FR" sz="2400" dirty="0"/>
              <a:t>Saignements abondants / vertiges / malaises / nausées / infections urinaires</a:t>
            </a:r>
          </a:p>
          <a:p>
            <a:endParaRPr lang="fr-FR" sz="2400" dirty="0"/>
          </a:p>
        </p:txBody>
      </p:sp>
      <p:sp>
        <p:nvSpPr>
          <p:cNvPr id="2" name="Titre 1">
            <a:extLst>
              <a:ext uri="{FF2B5EF4-FFF2-40B4-BE49-F238E27FC236}">
                <a16:creationId xmlns:a16="http://schemas.microsoft.com/office/drawing/2014/main" id="{A0C77B34-3C50-43B7-8491-3271B683D42A}"/>
              </a:ext>
            </a:extLst>
          </p:cNvPr>
          <p:cNvSpPr>
            <a:spLocks noGrp="1"/>
          </p:cNvSpPr>
          <p:nvPr>
            <p:ph type="title"/>
          </p:nvPr>
        </p:nvSpPr>
        <p:spPr/>
        <p:txBody>
          <a:bodyPr>
            <a:normAutofit fontScale="90000"/>
          </a:bodyPr>
          <a:lstStyle/>
          <a:p>
            <a:r>
              <a:rPr lang="fr-FR" sz="4900" dirty="0"/>
              <a:t>Principaux résultats</a:t>
            </a:r>
            <a:br>
              <a:rPr lang="fr-FR" dirty="0"/>
            </a:br>
            <a:r>
              <a:rPr lang="fr-FR" sz="2700" dirty="0"/>
              <a:t>Douleur pléiomorphe mais impact ++ sur vie de l’ado &amp; de sa famille 1/3 </a:t>
            </a:r>
            <a:endParaRPr lang="fr-FR" dirty="0"/>
          </a:p>
        </p:txBody>
      </p:sp>
      <p:sp>
        <p:nvSpPr>
          <p:cNvPr id="4" name="Zone de texte 9">
            <a:extLst>
              <a:ext uri="{FF2B5EF4-FFF2-40B4-BE49-F238E27FC236}">
                <a16:creationId xmlns:a16="http://schemas.microsoft.com/office/drawing/2014/main" id="{D50A796D-A076-44CE-AF4D-6E1E52F1C18C}"/>
              </a:ext>
            </a:extLst>
          </p:cNvPr>
          <p:cNvSpPr txBox="1">
            <a:spLocks noChangeArrowheads="1"/>
          </p:cNvSpPr>
          <p:nvPr/>
        </p:nvSpPr>
        <p:spPr bwMode="auto">
          <a:xfrm>
            <a:off x="8254999" y="2469763"/>
            <a:ext cx="3510280" cy="1918474"/>
          </a:xfrm>
          <a:prstGeom prst="rect">
            <a:avLst/>
          </a:prstGeom>
          <a:solidFill>
            <a:srgbClr val="FFFFFF"/>
          </a:solidFill>
          <a:ln w="9525" cap="rnd">
            <a:solidFill>
              <a:srgbClr val="FF66FF"/>
            </a:solidFill>
            <a:prstDash val="lgDashDot"/>
            <a:round/>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3200" b="0" i="0" u="none" strike="noStrike" cap="none" normalizeH="0" baseline="0" dirty="0">
                <a:ln>
                  <a:noFill/>
                </a:ln>
                <a:solidFill>
                  <a:schemeClr val="tx1"/>
                </a:solidFill>
                <a:effectLst/>
                <a:latin typeface="Calibri" panose="020F0502020204030204" pitchFamily="34" charset="0"/>
              </a:rPr>
              <a:t> </a:t>
            </a:r>
            <a:r>
              <a:rPr kumimoji="0" lang="fr-FR" altLang="fr-FR" sz="2000" b="1" i="0" u="none" strike="noStrike" cap="none" normalizeH="0" baseline="0" dirty="0">
                <a:ln>
                  <a:noFill/>
                </a:ln>
                <a:solidFill>
                  <a:schemeClr val="tx1"/>
                </a:solidFill>
                <a:effectLst/>
                <a:latin typeface="Calibri" panose="020F0502020204030204" pitchFamily="34" charset="0"/>
              </a:rPr>
              <a:t>Adolescentes</a:t>
            </a:r>
            <a:r>
              <a:rPr kumimoji="0" lang="fr-FR" altLang="fr-FR" sz="2000" b="0" i="0" u="none" strike="noStrike" cap="none" normalizeH="0" baseline="0" dirty="0">
                <a:ln>
                  <a:noFill/>
                </a:ln>
                <a:solidFill>
                  <a:schemeClr val="tx1"/>
                </a:solidFill>
                <a:effectLst/>
                <a:latin typeface="Times New Roman" panose="02020603050405020304" pitchFamily="18" charset="0"/>
              </a:rPr>
              <a:t> </a:t>
            </a:r>
            <a:r>
              <a:rPr kumimoji="0" lang="fr-FR" altLang="fr-FR" sz="2000" b="0" i="0" u="none" strike="noStrike" cap="none" normalizeH="0" baseline="0" dirty="0">
                <a:ln>
                  <a:noFill/>
                </a:ln>
                <a:solidFill>
                  <a:schemeClr val="tx1"/>
                </a:solidFill>
                <a:effectLst/>
                <a:latin typeface="Calibri" panose="020F0502020204030204" pitchFamily="34" charset="0"/>
              </a:rPr>
              <a:t>: </a:t>
            </a:r>
            <a:r>
              <a:rPr kumimoji="0" lang="fr-FR" altLang="fr-FR" sz="2000" b="0" i="1" u="none" strike="noStrike" cap="none" normalizeH="0" baseline="0" dirty="0">
                <a:ln>
                  <a:noFill/>
                </a:ln>
                <a:solidFill>
                  <a:schemeClr val="tx1"/>
                </a:solidFill>
                <a:effectLst/>
                <a:latin typeface="Calibri" panose="020F0502020204030204" pitchFamily="34" charset="0"/>
              </a:rPr>
              <a:t>« bombe qui explose », « volcan », « coup de poignard dans le ventre »,</a:t>
            </a:r>
            <a:r>
              <a:rPr kumimoji="0" lang="fr-FR" altLang="fr-FR" sz="2000" b="0" i="0" u="none" strike="noStrike" cap="none" normalizeH="0" baseline="0" dirty="0">
                <a:ln>
                  <a:noFill/>
                </a:ln>
                <a:solidFill>
                  <a:schemeClr val="tx1"/>
                </a:solidFill>
                <a:effectLst/>
                <a:latin typeface="Calibri" panose="020F0502020204030204" pitchFamily="34" charset="0"/>
              </a:rPr>
              <a:t>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000" b="0" i="1" u="none" strike="noStrike" cap="none" normalizeH="0" baseline="0" dirty="0">
                <a:ln>
                  <a:noFill/>
                </a:ln>
                <a:solidFill>
                  <a:schemeClr val="tx1"/>
                </a:solidFill>
                <a:effectLst/>
                <a:latin typeface="Calibri" panose="020F0502020204030204" pitchFamily="34" charset="0"/>
              </a:rPr>
              <a:t>« je préfère mourir que de ré-avoir ces douleurs ! ».</a:t>
            </a:r>
            <a:r>
              <a:rPr kumimoji="0" lang="fr-FR" altLang="fr-FR" sz="2000" b="0" i="0" u="none" strike="noStrike" cap="none" normalizeH="0" baseline="0" dirty="0">
                <a:ln>
                  <a:noFill/>
                </a:ln>
                <a:solidFill>
                  <a:schemeClr val="tx1"/>
                </a:solidFill>
                <a:effectLst/>
                <a:latin typeface="Calibri" panose="020F0502020204030204" pitchFamily="34" charset="0"/>
              </a:rPr>
              <a:t> </a:t>
            </a:r>
            <a:endParaRPr kumimoji="0" lang="fr-FR" altLang="fr-FR" sz="4800" b="0" i="0" u="none" strike="noStrike" cap="none" normalizeH="0" baseline="0" dirty="0">
              <a:ln>
                <a:noFill/>
              </a:ln>
              <a:solidFill>
                <a:schemeClr val="tx1"/>
              </a:solidFill>
              <a:effectLst/>
              <a:latin typeface="Arial" panose="020B0604020202020204" pitchFamily="34" charset="0"/>
            </a:endParaRPr>
          </a:p>
        </p:txBody>
      </p:sp>
      <p:sp>
        <p:nvSpPr>
          <p:cNvPr id="5" name="Zone de texte 10">
            <a:extLst>
              <a:ext uri="{FF2B5EF4-FFF2-40B4-BE49-F238E27FC236}">
                <a16:creationId xmlns:a16="http://schemas.microsoft.com/office/drawing/2014/main" id="{08F3A3C2-2578-4C34-BE66-81493A5E38CD}"/>
              </a:ext>
            </a:extLst>
          </p:cNvPr>
          <p:cNvSpPr txBox="1">
            <a:spLocks noChangeArrowheads="1"/>
          </p:cNvSpPr>
          <p:nvPr/>
        </p:nvSpPr>
        <p:spPr bwMode="auto">
          <a:xfrm>
            <a:off x="2536370" y="4672275"/>
            <a:ext cx="4503420" cy="1938992"/>
          </a:xfrm>
          <a:prstGeom prst="rect">
            <a:avLst/>
          </a:prstGeom>
          <a:solidFill>
            <a:srgbClr val="FFFFFF"/>
          </a:solidFill>
          <a:ln w="9525">
            <a:solidFill>
              <a:srgbClr val="CC66FF"/>
            </a:solidFill>
            <a:prstDash val="lg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rPr>
              <a:t>Parents</a:t>
            </a:r>
            <a:r>
              <a:rPr kumimoji="0" lang="fr-FR" altLang="fr-FR" sz="2000" b="0" i="0" u="none" strike="noStrike" cap="none" normalizeH="0" baseline="0" dirty="0">
                <a:ln>
                  <a:noFill/>
                </a:ln>
                <a:solidFill>
                  <a:schemeClr val="tx1"/>
                </a:solidFill>
                <a:effectLst/>
                <a:latin typeface="Times New Roman" panose="02020603050405020304" pitchFamily="18" charset="0"/>
              </a:rPr>
              <a:t> </a:t>
            </a:r>
            <a:r>
              <a:rPr kumimoji="0" lang="fr-FR" altLang="fr-FR" sz="2000" b="0" i="0" u="none" strike="noStrike" cap="none" normalizeH="0" baseline="0" dirty="0">
                <a:ln>
                  <a:noFill/>
                </a:ln>
                <a:solidFill>
                  <a:schemeClr val="tx1"/>
                </a:solidFill>
                <a:effectLst/>
                <a:latin typeface="Calibri" panose="020F0502020204030204" pitchFamily="34" charset="0"/>
              </a:rPr>
              <a:t>: </a:t>
            </a:r>
            <a:r>
              <a:rPr kumimoji="0" lang="fr-FR" altLang="fr-FR" sz="2000" b="0" i="1" u="none" strike="noStrike" cap="none" normalizeH="0" baseline="0" dirty="0">
                <a:ln>
                  <a:noFill/>
                </a:ln>
                <a:solidFill>
                  <a:schemeClr val="tx1"/>
                </a:solidFill>
                <a:effectLst/>
                <a:latin typeface="Calibri" panose="020F0502020204030204" pitchFamily="34" charset="0"/>
              </a:rPr>
              <a:t>« souffre », « pleure de douleur », « à l’article de la mort»</a:t>
            </a:r>
            <a:r>
              <a:rPr kumimoji="0" lang="fr-FR" altLang="fr-FR" sz="2000" b="0" i="0" u="none" strike="noStrike" cap="none" normalizeH="0" baseline="0" dirty="0">
                <a:ln>
                  <a:noFill/>
                </a:ln>
                <a:solidFill>
                  <a:schemeClr val="tx1"/>
                </a:solidFill>
                <a:effectLst/>
                <a:latin typeface="Calibri" panose="020F0502020204030204" pitchFamily="34" charset="0"/>
              </a:rPr>
              <a:t>, de douleur « </a:t>
            </a:r>
            <a:r>
              <a:rPr kumimoji="0" lang="fr-FR" altLang="fr-FR" sz="2000" b="0" i="1" u="none" strike="noStrike" cap="none" normalizeH="0" baseline="0" dirty="0">
                <a:ln>
                  <a:noFill/>
                </a:ln>
                <a:solidFill>
                  <a:schemeClr val="tx1"/>
                </a:solidFill>
                <a:effectLst/>
                <a:latin typeface="Calibri" panose="020F0502020204030204" pitchFamily="34" charset="0"/>
              </a:rPr>
              <a:t>ingérable, problématique, incompréhensible », « invivable », « effroyable », « insupportables, « très violentes », « extrêmes ».</a:t>
            </a:r>
            <a:r>
              <a:rPr kumimoji="0" lang="fr-FR" altLang="fr-FR" sz="2000" b="0" i="0" u="none" strike="noStrike" cap="none" normalizeH="0" baseline="0" dirty="0">
                <a:ln>
                  <a:noFill/>
                </a:ln>
                <a:solidFill>
                  <a:schemeClr val="tx1"/>
                </a:solidFill>
                <a:effectLst/>
                <a:latin typeface="Calibri" panose="020F0502020204030204" pitchFamily="34" charset="0"/>
              </a:rPr>
              <a:t> </a:t>
            </a:r>
            <a:endParaRPr kumimoji="0" lang="fr-FR" altLang="fr-FR" sz="4400" b="0" i="0" u="none" strike="noStrike" cap="none" normalizeH="0" baseline="0" dirty="0">
              <a:ln>
                <a:noFill/>
              </a:ln>
              <a:solidFill>
                <a:schemeClr val="tx1"/>
              </a:solidFill>
              <a:effectLst/>
              <a:latin typeface="Arial" panose="020B0604020202020204" pitchFamily="34" charset="0"/>
            </a:endParaRPr>
          </a:p>
        </p:txBody>
      </p:sp>
      <p:sp>
        <p:nvSpPr>
          <p:cNvPr id="6" name="Espace réservé du contenu 2">
            <a:extLst>
              <a:ext uri="{FF2B5EF4-FFF2-40B4-BE49-F238E27FC236}">
                <a16:creationId xmlns:a16="http://schemas.microsoft.com/office/drawing/2014/main" id="{B05D09B9-0BDC-4223-8467-727470FFDBBE}"/>
              </a:ext>
            </a:extLst>
          </p:cNvPr>
          <p:cNvSpPr txBox="1">
            <a:spLocks/>
          </p:cNvSpPr>
          <p:nvPr/>
        </p:nvSpPr>
        <p:spPr>
          <a:xfrm>
            <a:off x="7790097" y="5288280"/>
            <a:ext cx="4130040" cy="1021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74638"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274638"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2547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46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Intensité douleur ++</a:t>
            </a:r>
          </a:p>
          <a:p>
            <a:endParaRPr lang="fr-FR" sz="3200" dirty="0"/>
          </a:p>
          <a:p>
            <a:endParaRPr lang="fr-FR" sz="3200" dirty="0"/>
          </a:p>
        </p:txBody>
      </p:sp>
      <p:pic>
        <p:nvPicPr>
          <p:cNvPr id="7" name="Image 6">
            <a:extLst>
              <a:ext uri="{FF2B5EF4-FFF2-40B4-BE49-F238E27FC236}">
                <a16:creationId xmlns:a16="http://schemas.microsoft.com/office/drawing/2014/main" id="{10B57BC1-99D2-4E4A-8266-84BA954772B7}"/>
              </a:ext>
            </a:extLst>
          </p:cNvPr>
          <p:cNvPicPr>
            <a:picLocks noChangeAspect="1"/>
          </p:cNvPicPr>
          <p:nvPr/>
        </p:nvPicPr>
        <p:blipFill>
          <a:blip r:embed="rId2"/>
          <a:stretch>
            <a:fillRect/>
          </a:stretch>
        </p:blipFill>
        <p:spPr>
          <a:xfrm>
            <a:off x="11367247" y="0"/>
            <a:ext cx="824753" cy="849745"/>
          </a:xfrm>
          <a:prstGeom prst="rect">
            <a:avLst/>
          </a:prstGeom>
        </p:spPr>
      </p:pic>
      <p:sp>
        <p:nvSpPr>
          <p:cNvPr id="8" name="Rectangle 7">
            <a:extLst>
              <a:ext uri="{FF2B5EF4-FFF2-40B4-BE49-F238E27FC236}">
                <a16:creationId xmlns:a16="http://schemas.microsoft.com/office/drawing/2014/main" id="{C1DB618B-0E3D-4C94-9255-6028BBF9D690}"/>
              </a:ext>
            </a:extLst>
          </p:cNvPr>
          <p:cNvSpPr/>
          <p:nvPr/>
        </p:nvSpPr>
        <p:spPr>
          <a:xfrm>
            <a:off x="2536369" y="2782669"/>
            <a:ext cx="5028213" cy="830997"/>
          </a:xfrm>
          <a:prstGeom prst="rect">
            <a:avLst/>
          </a:prstGeom>
        </p:spPr>
        <p:txBody>
          <a:bodyPr wrap="square">
            <a:spAutoFit/>
          </a:bodyPr>
          <a:lstStyle/>
          <a:p>
            <a:r>
              <a:rPr lang="fr-FR" sz="2400" dirty="0"/>
              <a:t>Imprévisible : avant, pendant, après / répit ? / durée très variable</a:t>
            </a:r>
          </a:p>
        </p:txBody>
      </p:sp>
    </p:spTree>
    <p:extLst>
      <p:ext uri="{BB962C8B-B14F-4D97-AF65-F5344CB8AC3E}">
        <p14:creationId xmlns:p14="http://schemas.microsoft.com/office/powerpoint/2010/main" val="17767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EBA2EA-89A1-4801-8B92-1A46333F3C8A}"/>
              </a:ext>
            </a:extLst>
          </p:cNvPr>
          <p:cNvPicPr>
            <a:picLocks noChangeAspect="1"/>
          </p:cNvPicPr>
          <p:nvPr/>
        </p:nvPicPr>
        <p:blipFill>
          <a:blip r:embed="rId2"/>
          <a:stretch>
            <a:fillRect/>
          </a:stretch>
        </p:blipFill>
        <p:spPr>
          <a:xfrm>
            <a:off x="8482067" y="1569720"/>
            <a:ext cx="3120609" cy="2291080"/>
          </a:xfrm>
          <a:prstGeom prst="rect">
            <a:avLst/>
          </a:prstGeom>
        </p:spPr>
      </p:pic>
      <p:sp>
        <p:nvSpPr>
          <p:cNvPr id="4" name="Rectangle 3">
            <a:extLst>
              <a:ext uri="{FF2B5EF4-FFF2-40B4-BE49-F238E27FC236}">
                <a16:creationId xmlns:a16="http://schemas.microsoft.com/office/drawing/2014/main" id="{EAEAB21D-7BEE-4715-B9C1-10B706AFF9B1}"/>
              </a:ext>
            </a:extLst>
          </p:cNvPr>
          <p:cNvSpPr/>
          <p:nvPr/>
        </p:nvSpPr>
        <p:spPr>
          <a:xfrm rot="16200000">
            <a:off x="9161917" y="1504245"/>
            <a:ext cx="159521" cy="308748"/>
          </a:xfrm>
          <a:prstGeom prst="rect">
            <a:avLst/>
          </a:prstGeom>
          <a:solidFill>
            <a:srgbClr val="ECDDEC"/>
          </a:solidFill>
          <a:ln>
            <a:solidFill>
              <a:srgbClr val="ECD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3B1B677-7184-4A5E-89B3-C2C398731915}"/>
              </a:ext>
            </a:extLst>
          </p:cNvPr>
          <p:cNvSpPr>
            <a:spLocks noGrp="1"/>
          </p:cNvSpPr>
          <p:nvPr>
            <p:ph type="title"/>
          </p:nvPr>
        </p:nvSpPr>
        <p:spPr>
          <a:xfrm>
            <a:off x="2536370" y="18255"/>
            <a:ext cx="9228909" cy="1325563"/>
          </a:xfrm>
        </p:spPr>
        <p:txBody>
          <a:bodyPr>
            <a:normAutofit fontScale="90000"/>
          </a:bodyPr>
          <a:lstStyle/>
          <a:p>
            <a:r>
              <a:rPr lang="fr-FR" sz="4900" dirty="0"/>
              <a:t>Principaux résultats</a:t>
            </a:r>
            <a:br>
              <a:rPr lang="fr-FR" dirty="0"/>
            </a:br>
            <a:r>
              <a:rPr lang="fr-FR" sz="2700" dirty="0"/>
              <a:t>Douleur pléiomorphe mais impact ++ sur vie de l’ado &amp; de sa famille 2/3</a:t>
            </a:r>
            <a:endParaRPr lang="fr-FR" sz="3400" dirty="0"/>
          </a:p>
        </p:txBody>
      </p:sp>
      <p:sp>
        <p:nvSpPr>
          <p:cNvPr id="7" name="Espace réservé du contenu 6">
            <a:extLst>
              <a:ext uri="{FF2B5EF4-FFF2-40B4-BE49-F238E27FC236}">
                <a16:creationId xmlns:a16="http://schemas.microsoft.com/office/drawing/2014/main" id="{BDC87AB5-15E2-42D3-9A8B-3C5F5B15465F}"/>
              </a:ext>
            </a:extLst>
          </p:cNvPr>
          <p:cNvSpPr>
            <a:spLocks noGrp="1"/>
          </p:cNvSpPr>
          <p:nvPr>
            <p:ph idx="1"/>
          </p:nvPr>
        </p:nvSpPr>
        <p:spPr>
          <a:xfrm>
            <a:off x="2536370" y="1625600"/>
            <a:ext cx="6874330" cy="4605877"/>
          </a:xfrm>
        </p:spPr>
        <p:txBody>
          <a:bodyPr>
            <a:normAutofit/>
          </a:bodyPr>
          <a:lstStyle/>
          <a:p>
            <a:r>
              <a:rPr lang="fr-FR" b="1" dirty="0">
                <a:solidFill>
                  <a:srgbClr val="8E6C8D"/>
                </a:solidFill>
              </a:rPr>
              <a:t>Pour l’ado</a:t>
            </a:r>
          </a:p>
          <a:p>
            <a:r>
              <a:rPr lang="fr-FR" sz="2000" dirty="0"/>
              <a:t>Absentéisme réel ou interne (= passages à l’infirmerie, envahissement psychique)</a:t>
            </a:r>
          </a:p>
          <a:p>
            <a:r>
              <a:rPr lang="fr-FR" sz="2000" dirty="0"/>
              <a:t>Limitation ou arrêt des sorties, activités</a:t>
            </a:r>
          </a:p>
          <a:p>
            <a:r>
              <a:rPr lang="fr-FR" sz="2000" dirty="0"/>
              <a:t>Limitation des relations sociales</a:t>
            </a:r>
          </a:p>
          <a:p>
            <a:r>
              <a:rPr lang="fr-FR" sz="2000" dirty="0"/>
              <a:t>Retentissement sur le moral</a:t>
            </a:r>
          </a:p>
          <a:p>
            <a:endParaRPr lang="fr-FR" sz="2000" dirty="0"/>
          </a:p>
          <a:p>
            <a:r>
              <a:rPr lang="fr-FR" b="1" dirty="0">
                <a:solidFill>
                  <a:srgbClr val="8E6C8D"/>
                </a:solidFill>
              </a:rPr>
              <a:t>Pour la famille</a:t>
            </a:r>
          </a:p>
          <a:p>
            <a:r>
              <a:rPr lang="fr-FR" sz="2000" dirty="0"/>
              <a:t>Restrictions</a:t>
            </a:r>
          </a:p>
          <a:p>
            <a:r>
              <a:rPr lang="fr-FR" sz="2000" dirty="0"/>
              <a:t>Isolement</a:t>
            </a:r>
          </a:p>
          <a:p>
            <a:r>
              <a:rPr lang="fr-FR" sz="2000" b="1" dirty="0">
                <a:solidFill>
                  <a:srgbClr val="FFA189"/>
                </a:solidFill>
              </a:rPr>
              <a:t>ANTICIPATION des crises ++</a:t>
            </a:r>
          </a:p>
          <a:p>
            <a:endParaRPr lang="fr-FR" sz="2000" dirty="0"/>
          </a:p>
        </p:txBody>
      </p:sp>
      <p:sp>
        <p:nvSpPr>
          <p:cNvPr id="9" name="Zone de texte 8">
            <a:extLst>
              <a:ext uri="{FF2B5EF4-FFF2-40B4-BE49-F238E27FC236}">
                <a16:creationId xmlns:a16="http://schemas.microsoft.com/office/drawing/2014/main" id="{243D87AC-8AB8-430C-AF3A-B0ECF3B1D23B}"/>
              </a:ext>
            </a:extLst>
          </p:cNvPr>
          <p:cNvSpPr txBox="1">
            <a:spLocks noChangeArrowheads="1"/>
          </p:cNvSpPr>
          <p:nvPr/>
        </p:nvSpPr>
        <p:spPr bwMode="auto">
          <a:xfrm>
            <a:off x="6835049" y="4502452"/>
            <a:ext cx="4813256" cy="2010807"/>
          </a:xfrm>
          <a:prstGeom prst="rect">
            <a:avLst/>
          </a:prstGeom>
          <a:solidFill>
            <a:srgbClr val="FFFFFF"/>
          </a:solidFill>
          <a:ln w="19050">
            <a:solidFill>
              <a:srgbClr val="AC89B3"/>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000" b="0" i="1" u="none" strike="noStrike" cap="none" normalizeH="0" baseline="0" dirty="0">
                <a:ln>
                  <a:noFill/>
                </a:ln>
                <a:solidFill>
                  <a:schemeClr val="tx1"/>
                </a:solidFill>
                <a:effectLst/>
                <a:latin typeface="Calibri" panose="020F0502020204030204" pitchFamily="34" charset="0"/>
              </a:rPr>
              <a:t>« C’est tout planter au bureau pour aller la chercher, c’est s’organiser avec son responsable pour faire du télétravail parce qu’elle peut plus marcher et qu’il faut la porter. C’est tout ce quotidien là aussi…</a:t>
            </a:r>
          </a:p>
          <a:p>
            <a:pPr marL="0" marR="0" lvl="0" indent="0" algn="just" defTabSz="914400" rtl="0" eaLnBrk="0" fontAlgn="base" latinLnBrk="0" hangingPunct="0">
              <a:lnSpc>
                <a:spcPct val="100000"/>
              </a:lnSpc>
              <a:spcBef>
                <a:spcPct val="0"/>
              </a:spcBef>
              <a:spcAft>
                <a:spcPts val="800"/>
              </a:spcAft>
              <a:buClrTx/>
              <a:buSzTx/>
              <a:buFontTx/>
              <a:buNone/>
              <a:tabLst/>
            </a:pPr>
            <a:r>
              <a:rPr lang="fr-FR" altLang="fr-FR" b="1" i="1" dirty="0">
                <a:latin typeface="Calibri" panose="020F0502020204030204" pitchFamily="34" charset="0"/>
              </a:rPr>
              <a:t>Mère de </a:t>
            </a:r>
            <a:r>
              <a:rPr lang="fr-FR" altLang="fr-FR" b="1" i="1" dirty="0" err="1">
                <a:latin typeface="Calibri" panose="020F0502020204030204" pitchFamily="34" charset="0"/>
              </a:rPr>
              <a:t>Lea</a:t>
            </a:r>
            <a:r>
              <a:rPr lang="fr-FR" altLang="fr-FR" b="1" i="1" dirty="0">
                <a:latin typeface="Calibri" panose="020F0502020204030204" pitchFamily="34" charset="0"/>
              </a:rPr>
              <a:t> (15ans, douloureuse depuis 2 ans) </a:t>
            </a:r>
            <a:endParaRPr kumimoji="0" lang="fr-FR" altLang="fr-FR" sz="4000" b="1" i="0" u="none" strike="noStrike" cap="none" normalizeH="0" baseline="0" dirty="0">
              <a:ln>
                <a:noFill/>
              </a:ln>
              <a:solidFill>
                <a:schemeClr val="tx1"/>
              </a:solidFill>
              <a:effectLst/>
              <a:latin typeface="Arial" panose="020B0604020202020204" pitchFamily="34" charset="0"/>
            </a:endParaRPr>
          </a:p>
        </p:txBody>
      </p:sp>
      <p:pic>
        <p:nvPicPr>
          <p:cNvPr id="8" name="Image 7">
            <a:extLst>
              <a:ext uri="{FF2B5EF4-FFF2-40B4-BE49-F238E27FC236}">
                <a16:creationId xmlns:a16="http://schemas.microsoft.com/office/drawing/2014/main" id="{205464E4-6C3E-4551-A801-677E3AFE75A0}"/>
              </a:ext>
            </a:extLst>
          </p:cNvPr>
          <p:cNvPicPr>
            <a:picLocks noChangeAspect="1"/>
          </p:cNvPicPr>
          <p:nvPr/>
        </p:nvPicPr>
        <p:blipFill>
          <a:blip r:embed="rId3"/>
          <a:stretch>
            <a:fillRect/>
          </a:stretch>
        </p:blipFill>
        <p:spPr>
          <a:xfrm>
            <a:off x="11367247" y="0"/>
            <a:ext cx="824753" cy="849745"/>
          </a:xfrm>
          <a:prstGeom prst="rect">
            <a:avLst/>
          </a:prstGeom>
        </p:spPr>
      </p:pic>
      <p:sp>
        <p:nvSpPr>
          <p:cNvPr id="10" name="ZoneTexte 9">
            <a:extLst>
              <a:ext uri="{FF2B5EF4-FFF2-40B4-BE49-F238E27FC236}">
                <a16:creationId xmlns:a16="http://schemas.microsoft.com/office/drawing/2014/main" id="{81D3C5FF-B52F-4E2C-B499-E28B1D9FC0B1}"/>
              </a:ext>
            </a:extLst>
          </p:cNvPr>
          <p:cNvSpPr txBox="1"/>
          <p:nvPr/>
        </p:nvSpPr>
        <p:spPr>
          <a:xfrm rot="20870370">
            <a:off x="5084102" y="3842608"/>
            <a:ext cx="3086503" cy="338554"/>
          </a:xfrm>
          <a:prstGeom prst="rect">
            <a:avLst/>
          </a:prstGeom>
          <a:solidFill>
            <a:srgbClr val="7030A0"/>
          </a:solidFill>
        </p:spPr>
        <p:txBody>
          <a:bodyPr wrap="square" rtlCol="0">
            <a:spAutoFit/>
          </a:bodyPr>
          <a:lstStyle/>
          <a:p>
            <a:r>
              <a:rPr lang="fr-FR" sz="1600" dirty="0">
                <a:solidFill>
                  <a:schemeClr val="bg1"/>
                </a:solidFill>
              </a:rPr>
              <a:t>Intérêt PAI – Equipe Educative +++</a:t>
            </a:r>
          </a:p>
        </p:txBody>
      </p:sp>
    </p:spTree>
    <p:extLst>
      <p:ext uri="{BB962C8B-B14F-4D97-AF65-F5344CB8AC3E}">
        <p14:creationId xmlns:p14="http://schemas.microsoft.com/office/powerpoint/2010/main" val="30652590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1671</Words>
  <Application>Microsoft Office PowerPoint</Application>
  <PresentationFormat>Grand écran</PresentationFormat>
  <Paragraphs>181</Paragraphs>
  <Slides>24</Slides>
  <Notes>2</Notes>
  <HiddenSlides>0</HiddenSlides>
  <MMClips>1</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Calibri Light</vt:lpstr>
      <vt:lpstr>Times New Roman</vt:lpstr>
      <vt:lpstr>Wingdings</vt:lpstr>
      <vt:lpstr>Thème Office</vt:lpstr>
      <vt:lpstr>1_Thème Office</vt:lpstr>
      <vt:lpstr>DEMETER</vt:lpstr>
      <vt:lpstr>Introduction </vt:lpstr>
      <vt:lpstr>Prévalence </vt:lpstr>
      <vt:lpstr>Imagerie &amp; endométriose</vt:lpstr>
      <vt:lpstr>Constats</vt:lpstr>
      <vt:lpstr>Un protocole original : pluridisciplinarité</vt:lpstr>
      <vt:lpstr>Un protocole original : 5 focus groups</vt:lpstr>
      <vt:lpstr>Principaux résultats Douleur pléiomorphe mais impact ++ sur vie de l’ado &amp; de sa famille 1/3 </vt:lpstr>
      <vt:lpstr>Principaux résultats Douleur pléiomorphe mais impact ++ sur vie de l’ado &amp; de sa famille 2/3</vt:lpstr>
      <vt:lpstr>Présentation PowerPoint</vt:lpstr>
      <vt:lpstr>Principaux résultats Enjeu majeur = décrire douleur &amp; reconnaitre leur caractère anormal</vt:lpstr>
      <vt:lpstr>Principaux résultats Zoom sur les Urgences</vt:lpstr>
      <vt:lpstr>Principaux résultats La gestion de la douleur est complexe… et avec des résultats limités </vt:lpstr>
      <vt:lpstr>Principaux résultats La gestion de la douleur est complexe… et avec des résultats limités </vt:lpstr>
      <vt:lpstr>Principaux résultats Sexualité et violences  Un sujet à évoquer !</vt:lpstr>
      <vt:lpstr>Présentation PowerPoint</vt:lpstr>
      <vt:lpstr>Présentation PowerPoint</vt:lpstr>
      <vt:lpstr>Un outil : le REPERADO</vt:lpstr>
      <vt:lpstr>Principaux résultats Des freins et des leviers pour mieux vivre avec</vt:lpstr>
      <vt:lpstr>Axes de développement 1/ Filière &amp; Recommandations de prise en charge</vt:lpstr>
      <vt:lpstr>Axes de développement 2/ Elaboration d’un questionnaire initial &amp; Quid d’une application « Compagnon »</vt:lpstr>
      <vt:lpstr>Axes de développement 3/ Formation &amp; Information professionnels et grand public </vt:lpstr>
      <vt:lpstr>Axes de développement 3/ Formation &amp; Information professionnels et grand public </vt:lpstr>
      <vt:lpstr>Vos 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LEROY Emilie</dc:creator>
  <cp:lastModifiedBy>Jasper Elisabeth</cp:lastModifiedBy>
  <cp:revision>108</cp:revision>
  <dcterms:created xsi:type="dcterms:W3CDTF">2023-09-14T09:07:26Z</dcterms:created>
  <dcterms:modified xsi:type="dcterms:W3CDTF">2024-06-13T07:44:13Z</dcterms:modified>
</cp:coreProperties>
</file>