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4" r:id="rId2"/>
    <p:sldId id="265" r:id="rId3"/>
  </p:sldIdLst>
  <p:sldSz cx="6858000" cy="9906000" type="A4"/>
  <p:notesSz cx="9866313" cy="14295438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B050"/>
    <a:srgbClr val="CCFF99"/>
    <a:srgbClr val="CCCC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5" autoAdjust="0"/>
    <p:restoredTop sz="94709" autoAdjust="0"/>
  </p:normalViewPr>
  <p:slideViewPr>
    <p:cSldViewPr>
      <p:cViewPr varScale="1">
        <p:scale>
          <a:sx n="71" d="100"/>
          <a:sy n="71" d="100"/>
        </p:scale>
        <p:origin x="-1740" y="-108"/>
      </p:cViewPr>
      <p:guideLst>
        <p:guide orient="horz" pos="3121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0" y="0"/>
            <a:ext cx="42767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B52A9AE-44E8-4B0D-BEC7-97624CE785B3}" type="datetimeFigureOut">
              <a:rPr lang="fr-FR"/>
              <a:pPr>
                <a:defRPr/>
              </a:pPr>
              <a:t>31/03/2017</a:t>
            </a:fld>
            <a:endParaRPr lang="fr-FR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3577888"/>
            <a:ext cx="4275138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fr-FR"/>
              <a:t>Adapté du National Tracheostomy Safety Project par le Dr BOIMONd pour le compte du REHSO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0" y="13577888"/>
            <a:ext cx="42767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DF0A94-9AF2-4290-A56B-A1AE6FDBB7A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369485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4276725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2098" tIns="66049" rIns="132098" bIns="66049" numCol="1" anchor="t" anchorCtr="0" compatLnSpc="1">
            <a:prstTxWarp prst="textNoShape">
              <a:avLst/>
            </a:prstTxWarp>
          </a:bodyPr>
          <a:lstStyle>
            <a:lvl1pPr defTabSz="909638">
              <a:defRPr sz="17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5588000" y="0"/>
            <a:ext cx="4276725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2098" tIns="66049" rIns="132098" bIns="66049" numCol="1" anchor="t" anchorCtr="0" compatLnSpc="1">
            <a:prstTxWarp prst="textNoShape">
              <a:avLst/>
            </a:prstTxWarp>
          </a:bodyPr>
          <a:lstStyle>
            <a:lvl1pPr algn="r" defTabSz="909638">
              <a:defRPr sz="1700">
                <a:latin typeface="Calibri" pitchFamily="34" charset="0"/>
              </a:defRPr>
            </a:lvl1pPr>
          </a:lstStyle>
          <a:p>
            <a:pPr>
              <a:defRPr/>
            </a:pPr>
            <a:fld id="{1984CD1B-A292-416E-BF6C-7DE43C62CD75}" type="datetimeFigureOut">
              <a:rPr lang="en-US"/>
              <a:pPr>
                <a:defRPr/>
              </a:pPr>
              <a:t>3/31/2017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6575" y="1071563"/>
            <a:ext cx="3713163" cy="5362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62" tIns="66381" rIns="132762" bIns="66381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985838" y="6789738"/>
            <a:ext cx="7894637" cy="643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2098" tIns="66049" rIns="132098" bIns="660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13577888"/>
            <a:ext cx="4276725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2098" tIns="66049" rIns="132098" bIns="66049" numCol="1" anchor="b" anchorCtr="0" compatLnSpc="1">
            <a:prstTxWarp prst="textNoShape">
              <a:avLst/>
            </a:prstTxWarp>
          </a:bodyPr>
          <a:lstStyle>
            <a:lvl1pPr defTabSz="909638">
              <a:defRPr sz="17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fr-FR"/>
              <a:t>Adapté du National Tracheostomy Safety Project par le Dr BOIMONd pour le compte du REHSO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5588000" y="13577888"/>
            <a:ext cx="4276725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2098" tIns="66049" rIns="132098" bIns="66049" numCol="1" anchor="b" anchorCtr="0" compatLnSpc="1">
            <a:prstTxWarp prst="textNoShape">
              <a:avLst/>
            </a:prstTxWarp>
          </a:bodyPr>
          <a:lstStyle>
            <a:lvl1pPr algn="r" defTabSz="909638">
              <a:defRPr sz="1700">
                <a:latin typeface="Calibri" pitchFamily="34" charset="0"/>
              </a:defRPr>
            </a:lvl1pPr>
          </a:lstStyle>
          <a:p>
            <a:pPr>
              <a:defRPr/>
            </a:pPr>
            <a:fld id="{68CA67CB-BF76-485E-A4F0-B81A2A755B0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53980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078163" y="1071563"/>
            <a:ext cx="3713162" cy="53625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7411" name="Espace réservé du pied de page 1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fr-FR"/>
              <a:t>Adapté du National Tracheostomy Safety Project par le Dr BOIMONd pour le compte du REHSO</a:t>
            </a:r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078163" y="1071563"/>
            <a:ext cx="3713162" cy="53625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19459" name="Espace réservé du pied de page 1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fr-FR"/>
              <a:t>Adapté du National Tracheostomy Safety Project par le Dr BOIMONd pour le compte du REHSO</a:t>
            </a:r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7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25735-4564-43C5-A67A-97FECC0C2005}" type="datetime1">
              <a:rPr lang="en-US"/>
              <a:pPr>
                <a:defRPr/>
              </a:pPr>
              <a:t>3/31/2017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ECD2C-634E-420B-826D-5365F4DAB798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2DCE5-9F3C-4AF1-B348-8CBD70DFF822}" type="datetime1">
              <a:rPr lang="en-US"/>
              <a:pPr>
                <a:defRPr/>
              </a:pPr>
              <a:t>3/31/2017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BB5BC-1A33-4A5C-994C-3A64B7E87229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6"/>
            <a:ext cx="1543050" cy="8452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6"/>
            <a:ext cx="4514850" cy="8452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26324-235A-4865-B076-A572021CE7D0}" type="datetime1">
              <a:rPr lang="en-US"/>
              <a:pPr>
                <a:defRPr/>
              </a:pPr>
              <a:t>3/31/2017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8C9D6-6F23-4649-AC1E-0CF2F39A810C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B3AAC-7A02-453B-9F89-F473914E91CA}" type="datetime1">
              <a:rPr lang="en-US"/>
              <a:pPr>
                <a:defRPr/>
              </a:pPr>
              <a:t>3/31/2017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2090E-8B87-450C-A89C-823EC9F6577C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92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F6439-C387-41BF-8EDD-73A798F60BF7}" type="datetime1">
              <a:rPr lang="en-US"/>
              <a:pPr>
                <a:defRPr/>
              </a:pPr>
              <a:t>3/31/2017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4A7E-9BD5-45F4-9CC5-22B229484382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17273-0986-4918-8DB4-16298DB1F235}" type="datetime1">
              <a:rPr lang="en-US"/>
              <a:pPr>
                <a:defRPr/>
              </a:pPr>
              <a:t>3/31/2017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C9211-6D0A-48A5-BC3E-F791DD60D3C5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217388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3" y="2217388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3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7ED74-B947-4096-A977-3D55BF35D83E}" type="datetime1">
              <a:rPr lang="en-US"/>
              <a:pPr>
                <a:defRPr/>
              </a:pPr>
              <a:t>3/31/2017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56230-2FC9-4373-AA90-065129EE4C8A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5B0A7-AA9C-40CA-B30D-433BB84A00D4}" type="datetime1">
              <a:rPr lang="en-US"/>
              <a:pPr>
                <a:defRPr/>
              </a:pPr>
              <a:t>3/31/2017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66D54-DD57-4FD9-A308-34272AA1202E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38C0F-A4B8-4E67-A68A-0DB62870D858}" type="datetime1">
              <a:rPr lang="en-US"/>
              <a:pPr>
                <a:defRPr/>
              </a:pPr>
              <a:t>3/31/2017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F4DBF-EF75-404E-B4AF-19F8019A0142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10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15B-F770-46F3-ADF1-A3F8B5B63550}" type="datetime1">
              <a:rPr lang="en-US"/>
              <a:pPr>
                <a:defRPr/>
              </a:pPr>
              <a:t>3/31/2017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CE2F7-B0B5-419C-99EA-4332FD27E93D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17" indent="0">
              <a:buNone/>
              <a:defRPr sz="2800"/>
            </a:lvl2pPr>
            <a:lvl3pPr marL="914235" indent="0">
              <a:buNone/>
              <a:defRPr sz="2400"/>
            </a:lvl3pPr>
            <a:lvl4pPr marL="1371353" indent="0">
              <a:buNone/>
              <a:defRPr sz="2000"/>
            </a:lvl4pPr>
            <a:lvl5pPr marL="1828470" indent="0">
              <a:buNone/>
              <a:defRPr sz="2000"/>
            </a:lvl5pPr>
            <a:lvl6pPr marL="2285588" indent="0">
              <a:buNone/>
              <a:defRPr sz="2000"/>
            </a:lvl6pPr>
            <a:lvl7pPr marL="2742705" indent="0">
              <a:buNone/>
              <a:defRPr sz="2000"/>
            </a:lvl7pPr>
            <a:lvl8pPr marL="3199823" indent="0">
              <a:buNone/>
              <a:defRPr sz="2000"/>
            </a:lvl8pPr>
            <a:lvl9pPr marL="365694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BF7B1-C093-4AF5-85CF-946F06191443}" type="datetime1">
              <a:rPr lang="en-US"/>
              <a:pPr>
                <a:defRPr/>
              </a:pPr>
              <a:t>3/31/2017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5D921-5937-4DE5-AC2A-5CCA1BCA4075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9"/>
            <a:ext cx="6172200" cy="164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2"/>
            <a:ext cx="6172200" cy="6537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60B09C4-3796-4662-97F1-F7A944FFFA60}" type="datetime1">
              <a:rPr lang="en-US"/>
              <a:pPr>
                <a:defRPr/>
              </a:pPr>
              <a:t>3/31/2017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1D7733-76C9-449D-80FB-AD72AB237CBE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1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23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353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47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47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64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82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99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7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5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3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0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88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05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23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40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Box 4"/>
          <p:cNvSpPr>
            <a:spLocks noChangeArrowheads="1"/>
          </p:cNvSpPr>
          <p:nvPr/>
        </p:nvSpPr>
        <p:spPr bwMode="auto">
          <a:xfrm>
            <a:off x="342901" y="6659478"/>
            <a:ext cx="6327775" cy="34290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91423" tIns="45712" rIns="91423" bIns="45712"/>
          <a:lstStyle/>
          <a:p>
            <a:pPr algn="ctr">
              <a:spcAft>
                <a:spcPts val="1000"/>
              </a:spcAft>
              <a:defRPr/>
            </a:pPr>
            <a:r>
              <a:rPr lang="en-GB" sz="1400" b="1" dirty="0">
                <a:latin typeface="Calibri" pitchFamily="34" charset="0"/>
                <a:cs typeface="Arial" charset="0"/>
              </a:rPr>
              <a:t>Le  PATIENT RESPIRE  ? </a:t>
            </a:r>
            <a:r>
              <a:rPr lang="en-GB" sz="1100" b="1" i="1" dirty="0" err="1" smtClean="0">
                <a:latin typeface="Calibri" pitchFamily="34" charset="0"/>
                <a:cs typeface="Arial" charset="0"/>
              </a:rPr>
              <a:t>Regarder</a:t>
            </a:r>
            <a:r>
              <a:rPr lang="en-GB" sz="1100" b="1" i="1" dirty="0" smtClean="0">
                <a:latin typeface="Calibri" pitchFamily="34" charset="0"/>
                <a:cs typeface="Arial" charset="0"/>
              </a:rPr>
              <a:t> – </a:t>
            </a:r>
            <a:r>
              <a:rPr lang="en-GB" sz="1100" b="1" i="1" dirty="0" err="1" smtClean="0">
                <a:latin typeface="Calibri" pitchFamily="34" charset="0"/>
                <a:cs typeface="Arial" charset="0"/>
              </a:rPr>
              <a:t>écouter</a:t>
            </a:r>
            <a:r>
              <a:rPr lang="en-GB" sz="1100" b="1" i="1" dirty="0" smtClean="0">
                <a:latin typeface="Calibri" pitchFamily="34" charset="0"/>
                <a:cs typeface="Arial" charset="0"/>
              </a:rPr>
              <a:t> - </a:t>
            </a:r>
            <a:r>
              <a:rPr lang="en-GB" sz="1100" b="1" i="1" dirty="0" err="1" smtClean="0">
                <a:latin typeface="Calibri" pitchFamily="34" charset="0"/>
                <a:cs typeface="Arial" charset="0"/>
              </a:rPr>
              <a:t>sentir</a:t>
            </a:r>
            <a:r>
              <a:rPr lang="en-GB" sz="1100" b="1" dirty="0" smtClean="0">
                <a:latin typeface="Calibri" pitchFamily="34" charset="0"/>
                <a:cs typeface="Arial" charset="0"/>
              </a:rPr>
              <a:t> </a:t>
            </a:r>
            <a:r>
              <a:rPr lang="en-GB" sz="1100" b="1" dirty="0">
                <a:latin typeface="Calibri" pitchFamily="34" charset="0"/>
                <a:cs typeface="Arial" charset="0"/>
              </a:rPr>
              <a:t>au </a:t>
            </a:r>
            <a:r>
              <a:rPr lang="en-GB" sz="1100" b="1" dirty="0" err="1">
                <a:latin typeface="Calibri" pitchFamily="34" charset="0"/>
                <a:cs typeface="Arial" charset="0"/>
              </a:rPr>
              <a:t>niveau</a:t>
            </a:r>
            <a:r>
              <a:rPr lang="en-GB" sz="1100" b="1" dirty="0">
                <a:latin typeface="Calibri" pitchFamily="34" charset="0"/>
                <a:cs typeface="Arial" charset="0"/>
              </a:rPr>
              <a:t> de la bouche / de </a:t>
            </a:r>
            <a:r>
              <a:rPr lang="en-GB" sz="1100" b="1" dirty="0" err="1">
                <a:latin typeface="Calibri" pitchFamily="34" charset="0"/>
                <a:cs typeface="Arial" charset="0"/>
              </a:rPr>
              <a:t>l’orifice</a:t>
            </a:r>
            <a:r>
              <a:rPr lang="en-GB" sz="1100" b="1" dirty="0">
                <a:latin typeface="Calibri" pitchFamily="34" charset="0"/>
                <a:cs typeface="Arial" charset="0"/>
              </a:rPr>
              <a:t> de </a:t>
            </a:r>
            <a:r>
              <a:rPr lang="en-GB" sz="1100" b="1" dirty="0" err="1">
                <a:latin typeface="Calibri" pitchFamily="34" charset="0"/>
                <a:cs typeface="Arial" charset="0"/>
              </a:rPr>
              <a:t>trachéo</a:t>
            </a:r>
            <a:endParaRPr lang="en-GB" sz="1100" b="1" dirty="0">
              <a:latin typeface="Calibri" pitchFamily="34" charset="0"/>
              <a:cs typeface="Arial" charset="0"/>
            </a:endParaRPr>
          </a:p>
        </p:txBody>
      </p:sp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0" y="11117"/>
            <a:ext cx="6858000" cy="46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3" tIns="45712" rIns="91423" bIns="45712">
            <a:spAutoFit/>
          </a:bodyPr>
          <a:lstStyle/>
          <a:p>
            <a:pPr algn="ctr"/>
            <a:r>
              <a:rPr lang="fr-FR" sz="2400" b="1">
                <a:latin typeface="Calibri" pitchFamily="34" charset="0"/>
              </a:rPr>
              <a:t>Trachéotomie</a:t>
            </a:r>
            <a:r>
              <a:rPr lang="en-GB" sz="2400" b="1">
                <a:latin typeface="Calibri" pitchFamily="34" charset="0"/>
              </a:rPr>
              <a:t> </a:t>
            </a:r>
            <a:r>
              <a:rPr lang="fr-FR" sz="2400" b="1">
                <a:latin typeface="Calibri" pitchFamily="34" charset="0"/>
              </a:rPr>
              <a:t>pédiatrique</a:t>
            </a:r>
            <a:r>
              <a:rPr lang="en-GB" sz="2400" b="1">
                <a:latin typeface="Calibri" pitchFamily="34" charset="0"/>
              </a:rPr>
              <a:t> – GESTION EN URGENCE</a:t>
            </a:r>
          </a:p>
        </p:txBody>
      </p:sp>
      <p:sp>
        <p:nvSpPr>
          <p:cNvPr id="95" name="Down Arrow 94"/>
          <p:cNvSpPr/>
          <p:nvPr/>
        </p:nvSpPr>
        <p:spPr>
          <a:xfrm>
            <a:off x="6165850" y="7171896"/>
            <a:ext cx="215900" cy="1164653"/>
          </a:xfrm>
          <a:prstGeom prst="downArrow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6394" name="Rectangle 58"/>
          <p:cNvSpPr>
            <a:spLocks noChangeArrowheads="1"/>
          </p:cNvSpPr>
          <p:nvPr/>
        </p:nvSpPr>
        <p:spPr bwMode="auto">
          <a:xfrm>
            <a:off x="5597760" y="7171896"/>
            <a:ext cx="611188" cy="400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3" tIns="45712" rIns="91423" bIns="45712">
            <a:spAutoFit/>
          </a:bodyPr>
          <a:lstStyle/>
          <a:p>
            <a:r>
              <a:rPr lang="en-GB" sz="2000" b="1" dirty="0">
                <a:latin typeface="Calibri" pitchFamily="34" charset="0"/>
              </a:rPr>
              <a:t>OUI</a:t>
            </a:r>
          </a:p>
        </p:txBody>
      </p:sp>
      <p:sp>
        <p:nvSpPr>
          <p:cNvPr id="97" name="Text Box 4"/>
          <p:cNvSpPr>
            <a:spLocks noChangeArrowheads="1"/>
          </p:cNvSpPr>
          <p:nvPr/>
        </p:nvSpPr>
        <p:spPr bwMode="auto">
          <a:xfrm>
            <a:off x="4775947" y="8337929"/>
            <a:ext cx="2089150" cy="1293812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91423" tIns="45712" rIns="91423" bIns="45712" anchor="ctr"/>
          <a:lstStyle/>
          <a:p>
            <a:pPr algn="ctr">
              <a:defRPr/>
            </a:pPr>
            <a:r>
              <a:rPr lang="fr-FR" sz="1300" b="1" dirty="0">
                <a:latin typeface="+mn-lt"/>
                <a:cs typeface="Arial" charset="0"/>
              </a:rPr>
              <a:t>Continuer l’oxygène, réévaluer et stabiliser</a:t>
            </a:r>
          </a:p>
          <a:p>
            <a:pPr algn="ctr">
              <a:defRPr/>
            </a:pPr>
            <a:endParaRPr lang="fr-FR" sz="1300" b="1" dirty="0">
              <a:latin typeface="+mn-lt"/>
              <a:cs typeface="Arial" charset="0"/>
            </a:endParaRPr>
          </a:p>
          <a:p>
            <a:pPr algn="ctr">
              <a:defRPr/>
            </a:pPr>
            <a:r>
              <a:rPr lang="fr-FR" sz="1300" b="1" dirty="0">
                <a:latin typeface="+mn-lt"/>
                <a:cs typeface="Arial" charset="0"/>
              </a:rPr>
              <a:t>Sécuriser l’accès aux voies aériennes si échec du changement de canule</a:t>
            </a:r>
          </a:p>
        </p:txBody>
      </p:sp>
      <p:sp>
        <p:nvSpPr>
          <p:cNvPr id="63" name="Down Arrow 62"/>
          <p:cNvSpPr/>
          <p:nvPr/>
        </p:nvSpPr>
        <p:spPr>
          <a:xfrm>
            <a:off x="6165850" y="4186813"/>
            <a:ext cx="215900" cy="2392595"/>
          </a:xfrm>
          <a:prstGeom prst="downArrow">
            <a:avLst>
              <a:gd name="adj1" fmla="val 50000"/>
              <a:gd name="adj2" fmla="val 50000"/>
            </a:avLst>
          </a:prstGeom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72" name="Rectangle 71"/>
          <p:cNvSpPr/>
          <p:nvPr/>
        </p:nvSpPr>
        <p:spPr>
          <a:xfrm>
            <a:off x="1584327" y="947413"/>
            <a:ext cx="3928223" cy="2333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/>
          <a:p>
            <a:pPr algn="ctr">
              <a:defRPr/>
            </a:pPr>
            <a:r>
              <a:rPr lang="en-GB" sz="1400" b="1" dirty="0">
                <a:solidFill>
                  <a:srgbClr val="000000"/>
                </a:solidFill>
              </a:rPr>
              <a:t>SECURISER  -  STIMULER  -  ALERTER  -  OXYGENER</a:t>
            </a:r>
          </a:p>
        </p:txBody>
      </p:sp>
      <p:sp>
        <p:nvSpPr>
          <p:cNvPr id="74" name="Rectangle 73"/>
          <p:cNvSpPr/>
          <p:nvPr/>
        </p:nvSpPr>
        <p:spPr>
          <a:xfrm>
            <a:off x="0" y="1277167"/>
            <a:ext cx="6858000" cy="10473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SECURISER  l’environnement  immédiat, STIMULER, appeler de l’AIDE</a:t>
            </a:r>
          </a:p>
          <a:p>
            <a:r>
              <a:rPr lang="fr-FR" sz="1600" b="1" dirty="0">
                <a:solidFill>
                  <a:srgbClr val="FF0000"/>
                </a:solidFill>
              </a:rPr>
              <a:t>ALLO SAMU CENTRE 15 ou n° d’appel d’urgence interne = = </a:t>
            </a:r>
            <a:r>
              <a:rPr lang="fr-FR" sz="1100" b="1" dirty="0">
                <a:solidFill>
                  <a:schemeClr val="tx1"/>
                </a:solidFill>
              </a:rPr>
              <a:t/>
            </a:r>
            <a:br>
              <a:rPr lang="fr-FR" sz="1100" b="1" dirty="0">
                <a:solidFill>
                  <a:schemeClr val="tx1"/>
                </a:solidFill>
              </a:rPr>
            </a:br>
            <a:r>
              <a:rPr lang="fr-FR" sz="1400" b="1" dirty="0">
                <a:solidFill>
                  <a:schemeClr val="tx1"/>
                </a:solidFill>
              </a:rPr>
              <a:t>AIRWAY : Libérer les voies </a:t>
            </a:r>
            <a:r>
              <a:rPr lang="fr-FR" sz="1400" b="1" dirty="0" smtClean="0">
                <a:solidFill>
                  <a:schemeClr val="tx1"/>
                </a:solidFill>
              </a:rPr>
              <a:t>aériennes</a:t>
            </a:r>
            <a:endParaRPr lang="fr-FR" sz="1400" b="1" dirty="0">
              <a:solidFill>
                <a:schemeClr val="tx1"/>
              </a:solidFill>
            </a:endParaRPr>
          </a:p>
          <a:p>
            <a:pPr algn="ctr"/>
            <a:r>
              <a:rPr lang="fr-FR" sz="1200" b="1" dirty="0">
                <a:solidFill>
                  <a:schemeClr val="tx1"/>
                </a:solidFill>
              </a:rPr>
              <a:t>OXYGENER : Assurer dès que possible un fort débit d’oxygène au niveau de la trachéotomie ET du </a:t>
            </a:r>
            <a:r>
              <a:rPr lang="fr-FR" sz="1200" b="1" dirty="0" smtClean="0">
                <a:solidFill>
                  <a:schemeClr val="tx1"/>
                </a:solidFill>
              </a:rPr>
              <a:t>visage</a:t>
            </a:r>
            <a:endParaRPr lang="fr-FR" sz="1100" b="1" dirty="0">
              <a:solidFill>
                <a:schemeClr val="tx1"/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342901" y="8674895"/>
            <a:ext cx="4183062" cy="795338"/>
            <a:chOff x="408681" y="8277226"/>
            <a:chExt cx="4183062" cy="795338"/>
          </a:xfrm>
        </p:grpSpPr>
        <p:sp>
          <p:nvSpPr>
            <p:cNvPr id="44" name="Rectangle 43"/>
            <p:cNvSpPr/>
            <p:nvPr/>
          </p:nvSpPr>
          <p:spPr>
            <a:xfrm>
              <a:off x="433389" y="8277226"/>
              <a:ext cx="4148137" cy="28257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3" tIns="45712" rIns="91423" bIns="45712" anchor="ctr"/>
            <a:lstStyle/>
            <a:p>
              <a:pPr algn="ctr">
                <a:defRPr/>
              </a:pPr>
              <a:r>
                <a:rPr lang="en-GB" sz="1600" b="1" dirty="0">
                  <a:solidFill>
                    <a:srgbClr val="000000"/>
                  </a:solidFill>
                </a:rPr>
                <a:t>VERIFIER LES  SIGNES DE VIE –&gt; DEBUTER RCP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08681" y="8559801"/>
              <a:ext cx="4183062" cy="512763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3" tIns="45712" rIns="91423" bIns="45712" anchor="ctr"/>
            <a:lstStyle/>
            <a:p>
              <a:pPr algn="ctr">
                <a:defRPr/>
              </a:pPr>
              <a:r>
                <a:rPr lang="fr-FR" sz="1400" b="1" dirty="0">
                  <a:solidFill>
                    <a:srgbClr val="000000"/>
                  </a:solidFill>
                </a:rPr>
                <a:t>15 compressions : 2 ventilations</a:t>
              </a:r>
            </a:p>
            <a:p>
              <a:pPr algn="ctr">
                <a:defRPr/>
              </a:pPr>
              <a:r>
                <a:rPr lang="fr-FR" sz="1400" b="1" dirty="0">
                  <a:solidFill>
                    <a:srgbClr val="000000"/>
                  </a:solidFill>
                </a:rPr>
                <a:t>Appeler de l’aide / SAMU 15 / équipe de réanimation</a:t>
              </a:r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103422" y="7615328"/>
            <a:ext cx="4364039" cy="676271"/>
            <a:chOff x="404814" y="6681793"/>
            <a:chExt cx="4364039" cy="676271"/>
          </a:xfrm>
        </p:grpSpPr>
        <p:sp>
          <p:nvSpPr>
            <p:cNvPr id="67" name="Rectangle 66"/>
            <p:cNvSpPr/>
            <p:nvPr/>
          </p:nvSpPr>
          <p:spPr>
            <a:xfrm>
              <a:off x="404816" y="6681793"/>
              <a:ext cx="4364037" cy="28257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3" tIns="45712" rIns="91423" bIns="45712" anchor="ctr"/>
            <a:lstStyle/>
            <a:p>
              <a:pPr algn="ctr">
                <a:defRPr/>
              </a:pPr>
              <a:r>
                <a:rPr lang="en-GB" b="1" dirty="0">
                  <a:solidFill>
                    <a:srgbClr val="000000"/>
                  </a:solidFill>
                </a:rPr>
                <a:t>5 VENTILATIONS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04814" y="6969126"/>
              <a:ext cx="4362450" cy="38893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3" tIns="45712" rIns="91423" bIns="45712" anchor="ctr"/>
            <a:lstStyle/>
            <a:p>
              <a:pPr algn="ctr">
                <a:defRPr/>
              </a:pPr>
              <a:r>
                <a:rPr lang="en-GB" sz="1200" b="1" dirty="0">
                  <a:solidFill>
                    <a:srgbClr val="000000"/>
                  </a:solidFill>
                </a:rPr>
                <a:t>VAS </a:t>
              </a:r>
              <a:r>
                <a:rPr lang="en-GB" sz="1200" b="1" dirty="0" err="1">
                  <a:solidFill>
                    <a:srgbClr val="000000"/>
                  </a:solidFill>
                </a:rPr>
                <a:t>perméables</a:t>
              </a:r>
              <a:r>
                <a:rPr lang="en-GB" sz="1200" b="1" dirty="0">
                  <a:solidFill>
                    <a:srgbClr val="000000"/>
                  </a:solidFill>
                </a:rPr>
                <a:t>  –&gt; </a:t>
              </a:r>
              <a:r>
                <a:rPr lang="en-GB" sz="1200" b="1" dirty="0" err="1">
                  <a:solidFill>
                    <a:srgbClr val="000000"/>
                  </a:solidFill>
                </a:rPr>
                <a:t>ventiler</a:t>
              </a:r>
              <a:r>
                <a:rPr lang="en-GB" sz="1200" b="1" dirty="0">
                  <a:solidFill>
                    <a:srgbClr val="000000"/>
                  </a:solidFill>
                </a:rPr>
                <a:t> (au masque) au </a:t>
              </a:r>
              <a:r>
                <a:rPr lang="en-GB" sz="1200" b="1" dirty="0" err="1">
                  <a:solidFill>
                    <a:srgbClr val="000000"/>
                  </a:solidFill>
                </a:rPr>
                <a:t>niveau</a:t>
              </a:r>
              <a:r>
                <a:rPr lang="en-GB" sz="1200" b="1" dirty="0">
                  <a:solidFill>
                    <a:srgbClr val="000000"/>
                  </a:solidFill>
                </a:rPr>
                <a:t> de la bouche</a:t>
              </a:r>
            </a:p>
            <a:p>
              <a:pPr algn="ctr">
                <a:defRPr/>
              </a:pPr>
              <a:r>
                <a:rPr lang="en-GB" sz="1200" b="1" dirty="0">
                  <a:solidFill>
                    <a:srgbClr val="000000"/>
                  </a:solidFill>
                </a:rPr>
                <a:t>VAS </a:t>
              </a:r>
              <a:r>
                <a:rPr lang="en-GB" sz="1200" b="1" dirty="0" err="1">
                  <a:solidFill>
                    <a:srgbClr val="000000"/>
                  </a:solidFill>
                </a:rPr>
                <a:t>obstruées</a:t>
              </a:r>
              <a:r>
                <a:rPr lang="en-GB" sz="1200" b="1" dirty="0">
                  <a:solidFill>
                    <a:srgbClr val="000000"/>
                  </a:solidFill>
                </a:rPr>
                <a:t> –&gt; </a:t>
              </a:r>
              <a:r>
                <a:rPr lang="en-GB" sz="1200" b="1" dirty="0" err="1">
                  <a:solidFill>
                    <a:srgbClr val="000000"/>
                  </a:solidFill>
                </a:rPr>
                <a:t>ventiler</a:t>
              </a:r>
              <a:r>
                <a:rPr lang="en-GB" sz="1200" b="1" dirty="0">
                  <a:solidFill>
                    <a:srgbClr val="000000"/>
                  </a:solidFill>
                </a:rPr>
                <a:t> au </a:t>
              </a:r>
              <a:r>
                <a:rPr lang="en-GB" sz="1200" b="1" dirty="0" err="1">
                  <a:solidFill>
                    <a:srgbClr val="000000"/>
                  </a:solidFill>
                </a:rPr>
                <a:t>niveau</a:t>
              </a:r>
              <a:r>
                <a:rPr lang="en-GB" sz="1200" b="1" dirty="0">
                  <a:solidFill>
                    <a:srgbClr val="000000"/>
                  </a:solidFill>
                </a:rPr>
                <a:t> de la </a:t>
              </a:r>
              <a:r>
                <a:rPr lang="en-GB" sz="1200" b="1" dirty="0" err="1">
                  <a:solidFill>
                    <a:srgbClr val="000000"/>
                  </a:solidFill>
                </a:rPr>
                <a:t>trachéostomie</a:t>
              </a:r>
              <a:endParaRPr lang="en-GB" sz="12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184946" y="4885544"/>
            <a:ext cx="5761037" cy="1419226"/>
            <a:chOff x="404815" y="4305301"/>
            <a:chExt cx="5761037" cy="1419226"/>
          </a:xfrm>
        </p:grpSpPr>
        <p:sp>
          <p:nvSpPr>
            <p:cNvPr id="64" name="Rectangle 63"/>
            <p:cNvSpPr/>
            <p:nvPr/>
          </p:nvSpPr>
          <p:spPr>
            <a:xfrm>
              <a:off x="404815" y="4305301"/>
              <a:ext cx="5761037" cy="36036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3" tIns="45712" rIns="91423" bIns="45712" anchor="ctr"/>
            <a:lstStyle/>
            <a:p>
              <a:pPr algn="ctr">
                <a:defRPr/>
              </a:pPr>
              <a:r>
                <a:rPr lang="en-GB" sz="1600" b="1" dirty="0">
                  <a:solidFill>
                    <a:srgbClr val="000000"/>
                  </a:solidFill>
                </a:rPr>
                <a:t>CHANGEMENT URGENT DE CANULE DE TRACHEOTOMIE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04815" y="4646615"/>
              <a:ext cx="5761037" cy="107791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3" tIns="45712" rIns="91423" bIns="45712" anchor="ctr"/>
            <a:lstStyle/>
            <a:p>
              <a:pPr algn="ctr">
                <a:defRPr/>
              </a:pPr>
              <a:r>
                <a:rPr lang="fr-FR" sz="1400" b="1" dirty="0">
                  <a:solidFill>
                    <a:srgbClr val="000000"/>
                  </a:solidFill>
                </a:rPr>
                <a:t>Dégonfler le ballonnet </a:t>
              </a:r>
              <a:r>
                <a:rPr lang="fr-FR" sz="1000" b="1" dirty="0">
                  <a:solidFill>
                    <a:srgbClr val="000000"/>
                  </a:solidFill>
                </a:rPr>
                <a:t>(si présent)</a:t>
              </a:r>
              <a:endParaRPr lang="fr-FR" sz="1400" b="1" dirty="0">
                <a:solidFill>
                  <a:srgbClr val="000000"/>
                </a:solidFill>
              </a:endParaRPr>
            </a:p>
            <a:p>
              <a:pPr algn="ctr">
                <a:defRPr/>
              </a:pPr>
              <a:r>
                <a:rPr lang="fr-FR" sz="1400" b="1" i="1" dirty="0">
                  <a:solidFill>
                    <a:srgbClr val="000000"/>
                  </a:solidFill>
                </a:rPr>
                <a:t>Vérifier la perméabilité après tout changement</a:t>
              </a:r>
            </a:p>
            <a:p>
              <a:pPr algn="ctr">
                <a:defRPr/>
              </a:pPr>
              <a:r>
                <a:rPr lang="fr-FR" sz="1100" b="1" dirty="0">
                  <a:solidFill>
                    <a:srgbClr val="000000"/>
                  </a:solidFill>
                </a:rPr>
                <a:t>1- canule de même taille, </a:t>
              </a:r>
              <a:endParaRPr lang="fr-FR" sz="1100" b="1" dirty="0" smtClean="0">
                <a:solidFill>
                  <a:srgbClr val="000000"/>
                </a:solidFill>
              </a:endParaRPr>
            </a:p>
            <a:p>
              <a:pPr algn="ctr">
                <a:defRPr/>
              </a:pPr>
              <a:r>
                <a:rPr lang="fr-FR" sz="1100" b="1" dirty="0" smtClean="0">
                  <a:solidFill>
                    <a:srgbClr val="000000"/>
                  </a:solidFill>
                </a:rPr>
                <a:t>2- </a:t>
              </a:r>
              <a:r>
                <a:rPr lang="fr-FR" sz="1100" b="1" dirty="0">
                  <a:solidFill>
                    <a:srgbClr val="000000"/>
                  </a:solidFill>
                </a:rPr>
                <a:t>canule de taille </a:t>
              </a:r>
              <a:r>
                <a:rPr lang="fr-FR" sz="1100" b="1" dirty="0" smtClean="0">
                  <a:solidFill>
                    <a:srgbClr val="000000"/>
                  </a:solidFill>
                </a:rPr>
                <a:t>inférieure,</a:t>
              </a:r>
              <a:endParaRPr lang="fr-FR" sz="1100" b="1" dirty="0">
                <a:solidFill>
                  <a:srgbClr val="000000"/>
                </a:solidFill>
              </a:endParaRPr>
            </a:p>
            <a:p>
              <a:pPr algn="ctr">
                <a:defRPr/>
              </a:pPr>
              <a:r>
                <a:rPr lang="fr-FR" sz="1600" b="1" dirty="0" smtClean="0">
                  <a:solidFill>
                    <a:srgbClr val="000000"/>
                  </a:solidFill>
                  <a:cs typeface="Arial" charset="0"/>
                </a:rPr>
                <a:t>Si ECHEC DE RECANULATION</a:t>
              </a:r>
              <a:endParaRPr lang="fr-FR" sz="1600" b="1" dirty="0">
                <a:solidFill>
                  <a:srgbClr val="000000"/>
                </a:solidFill>
                <a:cs typeface="Arial" charset="0"/>
              </a:endParaRPr>
            </a:p>
          </p:txBody>
        </p:sp>
      </p:grpSp>
      <p:grpSp>
        <p:nvGrpSpPr>
          <p:cNvPr id="7" name="Groupe 6"/>
          <p:cNvGrpSpPr/>
          <p:nvPr/>
        </p:nvGrpSpPr>
        <p:grpSpPr>
          <a:xfrm>
            <a:off x="155623" y="2617731"/>
            <a:ext cx="6381753" cy="1628772"/>
            <a:chOff x="476250" y="2216154"/>
            <a:chExt cx="6381753" cy="1628772"/>
          </a:xfrm>
        </p:grpSpPr>
        <p:sp>
          <p:nvSpPr>
            <p:cNvPr id="22" name="Rectangle 21"/>
            <p:cNvSpPr/>
            <p:nvPr/>
          </p:nvSpPr>
          <p:spPr>
            <a:xfrm>
              <a:off x="476250" y="2505077"/>
              <a:ext cx="6381750" cy="133984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3" tIns="45712" rIns="91423" bIns="45712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40" name="Right Arrow 39"/>
            <p:cNvSpPr/>
            <p:nvPr/>
          </p:nvSpPr>
          <p:spPr>
            <a:xfrm>
              <a:off x="3429000" y="3584577"/>
              <a:ext cx="863600" cy="215900"/>
            </a:xfrm>
            <a:prstGeom prst="rightArrow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3" tIns="45712" rIns="91423" bIns="45712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10" name="Text Box 4"/>
            <p:cNvSpPr txBox="1">
              <a:spLocks noChangeArrowheads="1"/>
            </p:cNvSpPr>
            <p:nvPr/>
          </p:nvSpPr>
          <p:spPr bwMode="auto">
            <a:xfrm>
              <a:off x="549275" y="2505076"/>
              <a:ext cx="3697288" cy="598488"/>
            </a:xfrm>
            <a:prstGeom prst="round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91423" tIns="0" rIns="91423" bIns="45712" anchor="ctr"/>
            <a:lstStyle/>
            <a:p>
              <a:pPr algn="ctr">
                <a:defRPr/>
              </a:pPr>
              <a:r>
                <a:rPr lang="fr-FR" sz="1400" b="1" dirty="0">
                  <a:latin typeface="Calibri" pitchFamily="34" charset="0"/>
                  <a:cs typeface="Arial" charset="0"/>
                </a:rPr>
                <a:t>Retirer les liens, filtre, valve phonatoire, </a:t>
              </a:r>
            </a:p>
            <a:p>
              <a:pPr algn="ctr">
                <a:defRPr/>
              </a:pPr>
              <a:r>
                <a:rPr lang="fr-FR" sz="1400" b="1" dirty="0">
                  <a:latin typeface="Calibri" pitchFamily="34" charset="0"/>
                  <a:cs typeface="Arial" charset="0"/>
                </a:rPr>
                <a:t>et changer la chemise interne </a:t>
              </a:r>
              <a:r>
                <a:rPr lang="fr-FR" sz="1000" b="1" dirty="0">
                  <a:latin typeface="Calibri" pitchFamily="34" charset="0"/>
                  <a:cs typeface="Arial" charset="0"/>
                </a:rPr>
                <a:t>(si présente)</a:t>
              </a:r>
              <a:endParaRPr lang="fr-FR" sz="700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6391" name="Rectangle 58"/>
            <p:cNvSpPr>
              <a:spLocks noChangeArrowheads="1"/>
            </p:cNvSpPr>
            <p:nvPr/>
          </p:nvSpPr>
          <p:spPr bwMode="auto">
            <a:xfrm>
              <a:off x="3500438" y="3152778"/>
              <a:ext cx="608012" cy="4000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3" tIns="45712" rIns="91423" bIns="45712">
              <a:spAutoFit/>
            </a:bodyPr>
            <a:lstStyle/>
            <a:p>
              <a:r>
                <a:rPr lang="en-GB" sz="2000" b="1" dirty="0">
                  <a:latin typeface="Calibri" pitchFamily="34" charset="0"/>
                </a:rPr>
                <a:t>OUI</a:t>
              </a: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76250" y="2216154"/>
              <a:ext cx="6381750" cy="28892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3" tIns="45712" rIns="91423" bIns="45712" anchor="ctr"/>
            <a:lstStyle/>
            <a:p>
              <a:pPr algn="ctr">
                <a:defRPr/>
              </a:pPr>
              <a:r>
                <a:rPr lang="en-GB" sz="1400" b="1" dirty="0">
                  <a:solidFill>
                    <a:srgbClr val="000000"/>
                  </a:solidFill>
                </a:rPr>
                <a:t>ASPIRER POUR </a:t>
              </a:r>
              <a:r>
                <a:rPr lang="en-GB" sz="1400" b="1" dirty="0" smtClean="0">
                  <a:solidFill>
                    <a:srgbClr val="000000"/>
                  </a:solidFill>
                </a:rPr>
                <a:t>S’ASSURER </a:t>
              </a:r>
              <a:r>
                <a:rPr lang="en-GB" sz="1400" b="1" dirty="0">
                  <a:solidFill>
                    <a:srgbClr val="000000"/>
                  </a:solidFill>
                </a:rPr>
                <a:t>DE LA PERMEABILITE DE LA  TRACHEOTOMIE</a:t>
              </a:r>
            </a:p>
          </p:txBody>
        </p:sp>
        <p:sp>
          <p:nvSpPr>
            <p:cNvPr id="1030" name="Text Box 6"/>
            <p:cNvSpPr txBox="1">
              <a:spLocks noChangeArrowheads="1"/>
            </p:cNvSpPr>
            <p:nvPr/>
          </p:nvSpPr>
          <p:spPr bwMode="auto">
            <a:xfrm>
              <a:off x="4302128" y="2697163"/>
              <a:ext cx="2555875" cy="10763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91423" tIns="45712" rIns="91423" bIns="45712" anchor="ctr"/>
            <a:lstStyle/>
            <a:p>
              <a:pPr>
                <a:defRPr/>
              </a:pPr>
              <a:r>
                <a:rPr lang="fr-FR" sz="1200" b="1" dirty="0">
                  <a:latin typeface="Calibri" pitchFamily="34" charset="0"/>
                  <a:cs typeface="Arial" charset="0"/>
                </a:rPr>
                <a:t>La trachéotomie est perméable</a:t>
              </a:r>
            </a:p>
            <a:p>
              <a:pPr>
                <a:defRPr/>
              </a:pPr>
              <a:r>
                <a:rPr lang="fr-FR" sz="1200" dirty="0">
                  <a:latin typeface="Calibri" pitchFamily="34" charset="0"/>
                  <a:cs typeface="Arial" charset="0"/>
                </a:rPr>
                <a:t>Aspiration </a:t>
              </a:r>
              <a:r>
                <a:rPr lang="fr-FR" sz="1200" dirty="0" err="1">
                  <a:latin typeface="Calibri" pitchFamily="34" charset="0"/>
                  <a:cs typeface="Arial" charset="0"/>
                </a:rPr>
                <a:t>endo</a:t>
              </a:r>
              <a:r>
                <a:rPr lang="fr-FR" sz="1200" dirty="0">
                  <a:latin typeface="Calibri" pitchFamily="34" charset="0"/>
                  <a:cs typeface="Arial" charset="0"/>
                </a:rPr>
                <a:t> trachéale </a:t>
              </a:r>
              <a:br>
                <a:rPr lang="fr-FR" sz="1200" dirty="0">
                  <a:latin typeface="Calibri" pitchFamily="34" charset="0"/>
                  <a:cs typeface="Arial" charset="0"/>
                </a:rPr>
              </a:br>
              <a:r>
                <a:rPr lang="fr-FR" sz="1200" dirty="0">
                  <a:latin typeface="Calibri" pitchFamily="34" charset="0"/>
                  <a:cs typeface="Arial" charset="0"/>
                </a:rPr>
                <a:t>Considérer une obstruction partielle</a:t>
              </a:r>
            </a:p>
            <a:p>
              <a:pPr>
                <a:defRPr/>
              </a:pPr>
              <a:r>
                <a:rPr lang="fr-FR" sz="1200" dirty="0">
                  <a:latin typeface="Calibri" pitchFamily="34" charset="0"/>
                  <a:cs typeface="Arial" charset="0"/>
                </a:rPr>
                <a:t>Envisager de changer la canule</a:t>
              </a:r>
            </a:p>
            <a:p>
              <a:pPr>
                <a:defRPr/>
              </a:pPr>
              <a:r>
                <a:rPr lang="fr-FR" sz="1200" dirty="0">
                  <a:latin typeface="Calibri" pitchFamily="34" charset="0"/>
                  <a:cs typeface="Arial" charset="0"/>
                </a:rPr>
                <a:t>CONTINUER L’EVALUATION </a:t>
              </a:r>
              <a:r>
                <a:rPr lang="fr-FR" sz="1200" b="1" dirty="0">
                  <a:latin typeface="Calibri" pitchFamily="34" charset="0"/>
                  <a:cs typeface="Arial" charset="0"/>
                </a:rPr>
                <a:t> (ABCDE)</a:t>
              </a:r>
            </a:p>
          </p:txBody>
        </p:sp>
        <p:sp>
          <p:nvSpPr>
            <p:cNvPr id="13" name="Text Box 4"/>
            <p:cNvSpPr>
              <a:spLocks noChangeArrowheads="1"/>
            </p:cNvSpPr>
            <p:nvPr/>
          </p:nvSpPr>
          <p:spPr bwMode="auto">
            <a:xfrm>
              <a:off x="549275" y="3152775"/>
              <a:ext cx="2808288" cy="647700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91423" tIns="45712" rIns="91423" bIns="45712" anchor="ctr"/>
            <a:lstStyle/>
            <a:p>
              <a:pPr algn="ctr">
                <a:spcAft>
                  <a:spcPts val="1000"/>
                </a:spcAft>
                <a:defRPr/>
              </a:pPr>
              <a:r>
                <a:rPr lang="en-GB" sz="2000" b="1" dirty="0">
                  <a:latin typeface="Calibri" pitchFamily="34" charset="0"/>
                  <a:cs typeface="Arial" charset="0"/>
                </a:rPr>
                <a:t>LA SONDE </a:t>
              </a:r>
              <a:r>
                <a:rPr lang="en-GB" sz="2000" b="1" dirty="0" err="1">
                  <a:latin typeface="Calibri" pitchFamily="34" charset="0"/>
                  <a:cs typeface="Arial" charset="0"/>
                </a:rPr>
                <a:t>d’ASPIRATION</a:t>
              </a:r>
              <a:r>
                <a:rPr lang="en-GB" sz="2000" b="1" dirty="0">
                  <a:latin typeface="Calibri" pitchFamily="34" charset="0"/>
                  <a:cs typeface="Arial" charset="0"/>
                </a:rPr>
                <a:t> PASSE ?</a:t>
              </a:r>
              <a:endParaRPr lang="en-US" sz="2000" b="1" dirty="0">
                <a:latin typeface="Calibri" pitchFamily="34" charset="0"/>
                <a:cs typeface="Arial" charset="0"/>
              </a:endParaRPr>
            </a:p>
          </p:txBody>
        </p:sp>
      </p:grpSp>
      <p:grpSp>
        <p:nvGrpSpPr>
          <p:cNvPr id="16410" name="Group 81"/>
          <p:cNvGrpSpPr>
            <a:grpSpLocks/>
          </p:cNvGrpSpPr>
          <p:nvPr/>
        </p:nvGrpSpPr>
        <p:grpSpPr bwMode="auto">
          <a:xfrm>
            <a:off x="2599532" y="6320924"/>
            <a:ext cx="931863" cy="338554"/>
            <a:chOff x="1785926" y="4186235"/>
            <a:chExt cx="931558" cy="337387"/>
          </a:xfrm>
        </p:grpSpPr>
        <p:sp>
          <p:nvSpPr>
            <p:cNvPr id="80" name="Down Arrow 79"/>
            <p:cNvSpPr/>
            <p:nvPr/>
          </p:nvSpPr>
          <p:spPr>
            <a:xfrm>
              <a:off x="1785926" y="4257427"/>
              <a:ext cx="931558" cy="202500"/>
            </a:xfrm>
            <a:prstGeom prst="downArrow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16425" name="TextBox 65"/>
            <p:cNvSpPr txBox="1">
              <a:spLocks noChangeArrowheads="1"/>
            </p:cNvSpPr>
            <p:nvPr/>
          </p:nvSpPr>
          <p:spPr bwMode="auto">
            <a:xfrm>
              <a:off x="2041204" y="4186235"/>
              <a:ext cx="429419" cy="337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GB" sz="1600" b="1">
                <a:latin typeface="Calibri" pitchFamily="34" charset="0"/>
              </a:endParaRPr>
            </a:p>
          </p:txBody>
        </p:sp>
      </p:grpSp>
      <p:sp>
        <p:nvSpPr>
          <p:cNvPr id="84" name="Down Arrow 83"/>
          <p:cNvSpPr/>
          <p:nvPr/>
        </p:nvSpPr>
        <p:spPr bwMode="auto">
          <a:xfrm>
            <a:off x="1697040" y="7048978"/>
            <a:ext cx="1368425" cy="245836"/>
          </a:xfrm>
          <a:prstGeom prst="down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16412" name="Group 87"/>
          <p:cNvGrpSpPr>
            <a:grpSpLocks/>
          </p:cNvGrpSpPr>
          <p:nvPr/>
        </p:nvGrpSpPr>
        <p:grpSpPr bwMode="auto">
          <a:xfrm>
            <a:off x="1975746" y="8249237"/>
            <a:ext cx="931862" cy="338554"/>
            <a:chOff x="1785926" y="4186235"/>
            <a:chExt cx="931558" cy="277696"/>
          </a:xfrm>
        </p:grpSpPr>
        <p:sp>
          <p:nvSpPr>
            <p:cNvPr id="89" name="Down Arrow 88"/>
            <p:cNvSpPr/>
            <p:nvPr/>
          </p:nvSpPr>
          <p:spPr>
            <a:xfrm>
              <a:off x="1785926" y="4257852"/>
              <a:ext cx="931558" cy="201831"/>
            </a:xfrm>
            <a:prstGeom prst="downArrow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16423" name="TextBox 65"/>
            <p:cNvSpPr txBox="1">
              <a:spLocks noChangeArrowheads="1"/>
            </p:cNvSpPr>
            <p:nvPr/>
          </p:nvSpPr>
          <p:spPr bwMode="auto">
            <a:xfrm>
              <a:off x="2041204" y="4186235"/>
              <a:ext cx="429419" cy="277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GB" sz="1600" b="1">
                <a:latin typeface="Calibri" pitchFamily="34" charset="0"/>
              </a:endParaRPr>
            </a:p>
          </p:txBody>
        </p:sp>
      </p:grpSp>
      <p:sp>
        <p:nvSpPr>
          <p:cNvPr id="91" name="Right Arrow 90"/>
          <p:cNvSpPr/>
          <p:nvPr/>
        </p:nvSpPr>
        <p:spPr>
          <a:xfrm>
            <a:off x="4464381" y="8937626"/>
            <a:ext cx="328612" cy="255587"/>
          </a:xfrm>
          <a:prstGeom prst="rightArrow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79" name="Down Arrow 78"/>
          <p:cNvSpPr/>
          <p:nvPr/>
        </p:nvSpPr>
        <p:spPr>
          <a:xfrm>
            <a:off x="1745692" y="4301810"/>
            <a:ext cx="1079500" cy="288925"/>
          </a:xfrm>
          <a:prstGeom prst="down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6415" name="TextBox 65"/>
          <p:cNvSpPr txBox="1">
            <a:spLocks noChangeArrowheads="1"/>
          </p:cNvSpPr>
          <p:nvPr/>
        </p:nvSpPr>
        <p:spPr bwMode="auto">
          <a:xfrm>
            <a:off x="1994141" y="4516228"/>
            <a:ext cx="720725" cy="369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3" tIns="45712" rIns="91423" bIns="45712">
            <a:spAutoFit/>
          </a:bodyPr>
          <a:lstStyle/>
          <a:p>
            <a:r>
              <a:rPr lang="en-GB" b="1" dirty="0">
                <a:latin typeface="Calibri" pitchFamily="34" charset="0"/>
              </a:rPr>
              <a:t>NON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792992" y="1619440"/>
            <a:ext cx="1974617" cy="2159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/>
          <a:p>
            <a:pPr algn="ctr">
              <a:defRPr/>
            </a:pP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92" name="Down Arrow 91"/>
          <p:cNvSpPr/>
          <p:nvPr/>
        </p:nvSpPr>
        <p:spPr>
          <a:xfrm>
            <a:off x="3059490" y="2324545"/>
            <a:ext cx="931862" cy="293186"/>
          </a:xfrm>
          <a:prstGeom prst="downArrow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16420" name="TextBox 65"/>
          <p:cNvSpPr txBox="1">
            <a:spLocks noChangeArrowheads="1"/>
          </p:cNvSpPr>
          <p:nvPr/>
        </p:nvSpPr>
        <p:spPr bwMode="auto">
          <a:xfrm>
            <a:off x="2133602" y="7294814"/>
            <a:ext cx="598488" cy="33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3" tIns="45712" rIns="91423" bIns="45712">
            <a:spAutoFit/>
          </a:bodyPr>
          <a:lstStyle/>
          <a:p>
            <a:r>
              <a:rPr lang="en-GB" sz="1600" b="1" dirty="0">
                <a:latin typeface="Calibri" pitchFamily="34" charset="0"/>
              </a:rPr>
              <a:t>NON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19050" y="9726617"/>
            <a:ext cx="6838950" cy="179387"/>
          </a:xfrm>
        </p:spPr>
        <p:txBody>
          <a:bodyPr/>
          <a:lstStyle/>
          <a:p>
            <a:pPr>
              <a:defRPr/>
            </a:pPr>
            <a:r>
              <a:rPr lang="en-GB" sz="1000" i="1" dirty="0" err="1" smtClean="0"/>
              <a:t>Adapté</a:t>
            </a:r>
            <a:r>
              <a:rPr lang="en-GB" sz="1000" i="1" dirty="0" smtClean="0"/>
              <a:t> du National Tracheostomy Safety Project 2015 par le Dr </a:t>
            </a:r>
            <a:r>
              <a:rPr lang="en-GB" sz="1000" i="1" dirty="0" err="1" smtClean="0"/>
              <a:t>Boimond</a:t>
            </a:r>
            <a:r>
              <a:rPr lang="en-GB" sz="1000" i="1" dirty="0" smtClean="0"/>
              <a:t> pour le </a:t>
            </a:r>
            <a:r>
              <a:rPr lang="en-GB" sz="1000" i="1" dirty="0" err="1" smtClean="0"/>
              <a:t>compte</a:t>
            </a:r>
            <a:r>
              <a:rPr lang="en-GB" sz="1000" i="1" dirty="0" smtClean="0"/>
              <a:t> du REHSO </a:t>
            </a:r>
            <a:endParaRPr lang="en-GB" sz="1000" i="1" dirty="0"/>
          </a:p>
        </p:txBody>
      </p:sp>
      <p:sp>
        <p:nvSpPr>
          <p:cNvPr id="46" name="Rectangle 45"/>
          <p:cNvSpPr/>
          <p:nvPr/>
        </p:nvSpPr>
        <p:spPr>
          <a:xfrm>
            <a:off x="19946" y="472766"/>
            <a:ext cx="6788470" cy="3757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/>
          <a:p>
            <a:pPr algn="ctr">
              <a:defRPr/>
            </a:pPr>
            <a:r>
              <a:rPr lang="en-GB" sz="1200" b="1" dirty="0" err="1" smtClean="0">
                <a:solidFill>
                  <a:srgbClr val="000000"/>
                </a:solidFill>
              </a:rPr>
              <a:t>Devant</a:t>
            </a:r>
            <a:r>
              <a:rPr lang="en-GB" sz="1200" b="1" dirty="0" smtClean="0">
                <a:solidFill>
                  <a:srgbClr val="000000"/>
                </a:solidFill>
              </a:rPr>
              <a:t> </a:t>
            </a:r>
            <a:r>
              <a:rPr lang="en-GB" sz="1200" b="1" dirty="0" err="1" smtClean="0">
                <a:solidFill>
                  <a:srgbClr val="000000"/>
                </a:solidFill>
              </a:rPr>
              <a:t>une</a:t>
            </a:r>
            <a:r>
              <a:rPr lang="en-GB" sz="1200" b="1" dirty="0" smtClean="0">
                <a:solidFill>
                  <a:srgbClr val="000000"/>
                </a:solidFill>
              </a:rPr>
              <a:t> </a:t>
            </a:r>
            <a:r>
              <a:rPr lang="en-GB" sz="1200" b="1" dirty="0" err="1" smtClean="0">
                <a:solidFill>
                  <a:srgbClr val="000000"/>
                </a:solidFill>
              </a:rPr>
              <a:t>gène</a:t>
            </a:r>
            <a:r>
              <a:rPr lang="en-GB" sz="1200" b="1" dirty="0" smtClean="0">
                <a:solidFill>
                  <a:srgbClr val="000000"/>
                </a:solidFill>
              </a:rPr>
              <a:t> </a:t>
            </a:r>
            <a:r>
              <a:rPr lang="en-GB" sz="1200" b="1" dirty="0" err="1" smtClean="0">
                <a:solidFill>
                  <a:srgbClr val="000000"/>
                </a:solidFill>
              </a:rPr>
              <a:t>respiratoire</a:t>
            </a:r>
            <a:r>
              <a:rPr lang="en-GB" sz="1200" b="1" dirty="0" smtClean="0">
                <a:solidFill>
                  <a:srgbClr val="000000"/>
                </a:solidFill>
              </a:rPr>
              <a:t>, </a:t>
            </a:r>
            <a:r>
              <a:rPr lang="en-GB" sz="1200" b="1" dirty="0" err="1" smtClean="0">
                <a:solidFill>
                  <a:srgbClr val="000000"/>
                </a:solidFill>
              </a:rPr>
              <a:t>une</a:t>
            </a:r>
            <a:r>
              <a:rPr lang="en-GB" sz="1200" b="1" dirty="0" smtClean="0">
                <a:solidFill>
                  <a:srgbClr val="000000"/>
                </a:solidFill>
              </a:rPr>
              <a:t> agitation, des troubles de la conscience, </a:t>
            </a:r>
            <a:endParaRPr lang="en-GB" sz="1200" b="1" dirty="0" smtClean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GB" sz="1200" b="1" dirty="0" smtClean="0">
                <a:solidFill>
                  <a:srgbClr val="000000"/>
                </a:solidFill>
              </a:rPr>
              <a:t>des </a:t>
            </a:r>
            <a:r>
              <a:rPr lang="en-GB" sz="1200" b="1" dirty="0" err="1" smtClean="0">
                <a:solidFill>
                  <a:srgbClr val="000000"/>
                </a:solidFill>
              </a:rPr>
              <a:t>signes</a:t>
            </a:r>
            <a:r>
              <a:rPr lang="en-GB" sz="1200" b="1" dirty="0" smtClean="0">
                <a:solidFill>
                  <a:srgbClr val="000000"/>
                </a:solidFill>
              </a:rPr>
              <a:t> de </a:t>
            </a:r>
            <a:r>
              <a:rPr lang="en-GB" sz="1200" b="1" dirty="0" err="1" smtClean="0">
                <a:solidFill>
                  <a:srgbClr val="000000"/>
                </a:solidFill>
              </a:rPr>
              <a:t>lutte</a:t>
            </a:r>
            <a:r>
              <a:rPr lang="en-GB" sz="1200" b="1" dirty="0" smtClean="0">
                <a:solidFill>
                  <a:srgbClr val="000000"/>
                </a:solidFill>
              </a:rPr>
              <a:t> </a:t>
            </a:r>
            <a:r>
              <a:rPr lang="en-GB" sz="1200" b="1" dirty="0" err="1" smtClean="0">
                <a:solidFill>
                  <a:srgbClr val="000000"/>
                </a:solidFill>
              </a:rPr>
              <a:t>respiratoire</a:t>
            </a:r>
            <a:r>
              <a:rPr lang="en-GB" sz="1200" b="1" dirty="0" smtClean="0">
                <a:solidFill>
                  <a:srgbClr val="000000"/>
                </a:solidFill>
              </a:rPr>
              <a:t>,  tout </a:t>
            </a:r>
            <a:r>
              <a:rPr lang="en-GB" sz="1200" b="1" dirty="0" err="1" smtClean="0">
                <a:solidFill>
                  <a:srgbClr val="000000"/>
                </a:solidFill>
              </a:rPr>
              <a:t>doute</a:t>
            </a:r>
            <a:r>
              <a:rPr lang="en-GB" sz="1200" b="1" dirty="0" smtClean="0">
                <a:solidFill>
                  <a:srgbClr val="000000"/>
                </a:solidFill>
              </a:rPr>
              <a:t> </a:t>
            </a:r>
            <a:r>
              <a:rPr lang="en-GB" sz="1200" b="1" dirty="0" err="1" smtClean="0">
                <a:solidFill>
                  <a:srgbClr val="000000"/>
                </a:solidFill>
              </a:rPr>
              <a:t>sur</a:t>
            </a:r>
            <a:r>
              <a:rPr lang="en-GB" sz="1200" b="1" dirty="0" smtClean="0">
                <a:solidFill>
                  <a:srgbClr val="000000"/>
                </a:solidFill>
              </a:rPr>
              <a:t> </a:t>
            </a:r>
            <a:r>
              <a:rPr lang="en-GB" sz="1200" b="1" dirty="0" err="1" smtClean="0">
                <a:solidFill>
                  <a:srgbClr val="000000"/>
                </a:solidFill>
              </a:rPr>
              <a:t>une</a:t>
            </a:r>
            <a:r>
              <a:rPr lang="en-GB" sz="1200" b="1" dirty="0" smtClean="0">
                <a:solidFill>
                  <a:srgbClr val="000000"/>
                </a:solidFill>
              </a:rPr>
              <a:t> </a:t>
            </a:r>
            <a:r>
              <a:rPr lang="en-GB" sz="1200" b="1" dirty="0" err="1" smtClean="0">
                <a:solidFill>
                  <a:srgbClr val="000000"/>
                </a:solidFill>
              </a:rPr>
              <a:t>trachéo</a:t>
            </a:r>
            <a:r>
              <a:rPr lang="en-GB" sz="1200" b="1" dirty="0" smtClean="0">
                <a:solidFill>
                  <a:srgbClr val="000000"/>
                </a:solidFill>
              </a:rPr>
              <a:t> </a:t>
            </a:r>
            <a:r>
              <a:rPr lang="en-GB" sz="1200" b="1" dirty="0" err="1" smtClean="0">
                <a:solidFill>
                  <a:srgbClr val="000000"/>
                </a:solidFill>
              </a:rPr>
              <a:t>perméable</a:t>
            </a:r>
            <a:r>
              <a:rPr lang="en-GB" sz="1200" b="1" dirty="0" smtClean="0">
                <a:solidFill>
                  <a:srgbClr val="000000"/>
                </a:solidFill>
              </a:rPr>
              <a:t>…</a:t>
            </a:r>
            <a:endParaRPr lang="en-GB" sz="1200" b="1" dirty="0" smtClean="0">
              <a:solidFill>
                <a:srgbClr val="000000"/>
              </a:solidFill>
            </a:endParaRPr>
          </a:p>
        </p:txBody>
      </p:sp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885" y="7105265"/>
            <a:ext cx="1687694" cy="1259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>
            <a:spLocks noChangeArrowheads="1"/>
          </p:cNvSpPr>
          <p:nvPr/>
        </p:nvSpPr>
        <p:spPr bwMode="auto">
          <a:xfrm rot="-5400000">
            <a:off x="1702593" y="-89693"/>
            <a:ext cx="2157414" cy="273685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lIns="91423" tIns="45712" rIns="91423" bIns="45712"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400" b="1" dirty="0">
              <a:latin typeface="+mn-lt"/>
            </a:endParaRPr>
          </a:p>
        </p:txBody>
      </p:sp>
      <p:sp>
        <p:nvSpPr>
          <p:cNvPr id="18434" name="TextBox 41"/>
          <p:cNvSpPr txBox="1">
            <a:spLocks noChangeArrowheads="1"/>
          </p:cNvSpPr>
          <p:nvPr/>
        </p:nvSpPr>
        <p:spPr bwMode="auto">
          <a:xfrm rot="-5400000">
            <a:off x="-4002085" y="4335207"/>
            <a:ext cx="9478963" cy="113875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lIns="91423" tIns="45712" rIns="91423" bIns="45712">
            <a:spAutoFit/>
          </a:bodyPr>
          <a:lstStyle/>
          <a:p>
            <a:pPr algn="ctr"/>
            <a:r>
              <a:rPr lang="en-GB" sz="2000" b="1">
                <a:latin typeface="Calibri" pitchFamily="34" charset="0"/>
              </a:rPr>
              <a:t>Patient porteur d’une</a:t>
            </a:r>
          </a:p>
          <a:p>
            <a:pPr algn="ctr"/>
            <a:r>
              <a:rPr lang="en-GB" sz="4800" b="1">
                <a:latin typeface="Calibri" pitchFamily="34" charset="0"/>
              </a:rPr>
              <a:t>TRACHEOTOMIE</a:t>
            </a:r>
          </a:p>
        </p:txBody>
      </p:sp>
      <p:sp>
        <p:nvSpPr>
          <p:cNvPr id="48" name="TextBox 47"/>
          <p:cNvSpPr txBox="1"/>
          <p:nvPr/>
        </p:nvSpPr>
        <p:spPr>
          <a:xfrm rot="16200000">
            <a:off x="211141" y="4257955"/>
            <a:ext cx="9439275" cy="1323423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3" tIns="45712" rIns="91423" bIns="45712">
            <a:spAutoFit/>
          </a:bodyPr>
          <a:lstStyle/>
          <a:p>
            <a:pPr>
              <a:defRPr/>
            </a:pPr>
            <a:r>
              <a:rPr lang="en-GB" sz="2400" b="1">
                <a:solidFill>
                  <a:schemeClr val="tx1"/>
                </a:solidFill>
                <a:sym typeface="Wingdings" pitchFamily="2" charset="2"/>
              </a:rPr>
              <a:t>ANOMALIE(S) DES VOIES AERIENNES SUPERIEURES : OUI / NON   </a:t>
            </a:r>
          </a:p>
          <a:p>
            <a:pPr>
              <a:defRPr/>
            </a:pPr>
            <a:r>
              <a:rPr lang="en-GB" sz="1400">
                <a:solidFill>
                  <a:srgbClr val="CCCCFF"/>
                </a:solidFill>
                <a:sym typeface="Wingdings" pitchFamily="2" charset="2"/>
              </a:rPr>
              <a:t>Particularités du patient en cas de réanimation</a:t>
            </a:r>
            <a:endParaRPr lang="en-US" sz="1400">
              <a:solidFill>
                <a:srgbClr val="CCCCFF"/>
              </a:solidFill>
            </a:endParaRPr>
          </a:p>
          <a:p>
            <a:pPr>
              <a:defRPr/>
            </a:pPr>
            <a:endParaRPr lang="en-US" sz="1400">
              <a:solidFill>
                <a:srgbClr val="CCCCFF"/>
              </a:solidFill>
            </a:endParaRPr>
          </a:p>
          <a:p>
            <a:pPr>
              <a:defRPr/>
            </a:pPr>
            <a:endParaRPr lang="en-US" sz="1400">
              <a:solidFill>
                <a:srgbClr val="CCCCFF"/>
              </a:solidFill>
            </a:endParaRPr>
          </a:p>
          <a:p>
            <a:pPr>
              <a:defRPr/>
            </a:pPr>
            <a:endParaRPr lang="en-US" sz="1400">
              <a:solidFill>
                <a:srgbClr val="CCCCFF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 rot="16200000">
            <a:off x="-601662" y="4592642"/>
            <a:ext cx="4749800" cy="7207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/>
          <a:p>
            <a:pPr algn="ctr">
              <a:defRPr/>
            </a:pPr>
            <a:r>
              <a:rPr lang="en-GB" sz="1400" i="1">
                <a:solidFill>
                  <a:srgbClr val="CCCCFF"/>
                </a:solidFill>
              </a:rPr>
              <a:t>Etiquette Patient  / Détails</a:t>
            </a:r>
          </a:p>
        </p:txBody>
      </p:sp>
      <p:sp>
        <p:nvSpPr>
          <p:cNvPr id="18437" name="Text Placeholder 2"/>
          <p:cNvSpPr txBox="1">
            <a:spLocks/>
          </p:cNvSpPr>
          <p:nvPr/>
        </p:nvSpPr>
        <p:spPr bwMode="auto">
          <a:xfrm rot="-5400000">
            <a:off x="-365125" y="4648200"/>
            <a:ext cx="66421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3" tIns="45712" rIns="91423" bIns="45712"/>
          <a:lstStyle/>
          <a:p>
            <a:pPr marL="341313" indent="-341313">
              <a:spcBef>
                <a:spcPct val="20000"/>
              </a:spcBef>
            </a:pPr>
            <a:r>
              <a:rPr lang="en-GB" sz="2000" b="1"/>
              <a:t>Patient :</a:t>
            </a:r>
          </a:p>
          <a:p>
            <a:pPr marL="341313" indent="-341313">
              <a:spcBef>
                <a:spcPct val="20000"/>
              </a:spcBef>
            </a:pPr>
            <a:endParaRPr lang="en-GB" sz="2000" b="1"/>
          </a:p>
          <a:p>
            <a:pPr marL="341313" indent="-341313">
              <a:spcBef>
                <a:spcPct val="20000"/>
              </a:spcBef>
            </a:pPr>
            <a:r>
              <a:rPr lang="en-GB" sz="2000" b="1"/>
              <a:t>Trachéotomie :</a:t>
            </a:r>
          </a:p>
          <a:p>
            <a:pPr marL="341313" indent="-341313">
              <a:spcBef>
                <a:spcPct val="20000"/>
              </a:spcBef>
            </a:pPr>
            <a:endParaRPr lang="en-US" sz="2000" b="1"/>
          </a:p>
          <a:p>
            <a:pPr marL="341313" indent="-341313">
              <a:spcBef>
                <a:spcPct val="20000"/>
              </a:spcBef>
            </a:pPr>
            <a:endParaRPr lang="en-US" sz="2000" b="1"/>
          </a:p>
          <a:p>
            <a:pPr marL="341313" indent="-341313">
              <a:spcBef>
                <a:spcPct val="20000"/>
              </a:spcBef>
            </a:pPr>
            <a:endParaRPr lang="en-GB" sz="1200" b="1"/>
          </a:p>
          <a:p>
            <a:pPr marL="341313" indent="-341313">
              <a:spcBef>
                <a:spcPct val="20000"/>
              </a:spcBef>
            </a:pPr>
            <a:r>
              <a:rPr lang="en-GB" sz="2000" b="1"/>
              <a:t>Aspiration :</a:t>
            </a:r>
            <a:r>
              <a:rPr lang="en-GB" sz="2000" b="1">
                <a:sym typeface="Wingdings" pitchFamily="2" charset="2"/>
              </a:rPr>
              <a:t>	</a:t>
            </a:r>
          </a:p>
        </p:txBody>
      </p:sp>
      <p:sp>
        <p:nvSpPr>
          <p:cNvPr id="52" name="Rectangle 51"/>
          <p:cNvSpPr/>
          <p:nvPr/>
        </p:nvSpPr>
        <p:spPr>
          <a:xfrm rot="16200000">
            <a:off x="440534" y="4323557"/>
            <a:ext cx="4752975" cy="12239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/>
          <a:p>
            <a:pPr algn="ctr">
              <a:defRPr/>
            </a:pPr>
            <a:r>
              <a:rPr lang="en-GB" sz="1400">
                <a:solidFill>
                  <a:srgbClr val="CCCCFF"/>
                </a:solidFill>
              </a:rPr>
              <a:t>Préciser les particularités de la canule (ballonnet, chemise interne)</a:t>
            </a:r>
          </a:p>
          <a:p>
            <a:pPr algn="ctr">
              <a:defRPr/>
            </a:pPr>
            <a:endParaRPr lang="en-GB" sz="1400" b="1">
              <a:solidFill>
                <a:srgbClr val="CCCCFF"/>
              </a:solidFill>
            </a:endParaRPr>
          </a:p>
          <a:p>
            <a:pPr algn="ctr">
              <a:defRPr/>
            </a:pPr>
            <a:r>
              <a:rPr lang="en-GB" sz="1400" b="1">
                <a:solidFill>
                  <a:srgbClr val="CCCCFF"/>
                </a:solidFill>
              </a:rPr>
              <a:t>______mm ID, ______ mm longueur distale</a:t>
            </a:r>
            <a:endParaRPr lang="en-GB" sz="1400">
              <a:solidFill>
                <a:srgbClr val="CCCCFF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 rot="16200000">
            <a:off x="1458915" y="4621213"/>
            <a:ext cx="4752975" cy="6286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anchor="ctr"/>
          <a:lstStyle/>
          <a:p>
            <a:pPr algn="ctr">
              <a:defRPr/>
            </a:pPr>
            <a:endParaRPr lang="en-GB" sz="1400" b="1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GB" sz="1400" b="1">
                <a:solidFill>
                  <a:srgbClr val="CCCCFF"/>
                </a:solidFill>
              </a:rPr>
              <a:t>Sonde d’aspiration ______ Profondeur d’aspiration____ cm</a:t>
            </a:r>
            <a:endParaRPr lang="en-GB" sz="1400">
              <a:solidFill>
                <a:srgbClr val="CCCCFF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 rot="16200000">
            <a:off x="1475584" y="4523094"/>
            <a:ext cx="9439275" cy="923314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3" tIns="45712" rIns="91423" bIns="45712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  <a:sym typeface="Wingdings" pitchFamily="2" charset="2"/>
              </a:rPr>
              <a:t>EN CAS D URGENCE, APPEL SAMU CENTRE 15 </a:t>
            </a:r>
          </a:p>
          <a:p>
            <a:pPr algn="ctr">
              <a:defRPr/>
            </a:pPr>
            <a:r>
              <a:rPr lang="en-US" b="1" dirty="0" err="1">
                <a:solidFill>
                  <a:srgbClr val="000000"/>
                </a:solidFill>
                <a:sym typeface="Wingdings" pitchFamily="2" charset="2"/>
              </a:rPr>
              <a:t>ou</a:t>
            </a:r>
            <a:r>
              <a:rPr lang="en-US" b="1" dirty="0">
                <a:solidFill>
                  <a:srgbClr val="000000"/>
                </a:solidFill>
                <a:sym typeface="Wingdings" pitchFamily="2" charset="2"/>
              </a:rPr>
              <a:t> NUMERO INTERNE D URGENCE =</a:t>
            </a:r>
          </a:p>
          <a:p>
            <a:pPr algn="ctr">
              <a:defRPr/>
            </a:pPr>
            <a:r>
              <a:rPr lang="en-US" b="1" dirty="0" err="1">
                <a:solidFill>
                  <a:srgbClr val="000000"/>
                </a:solidFill>
                <a:sym typeface="Wingdings" pitchFamily="2" charset="2"/>
              </a:rPr>
              <a:t>Algorithme</a:t>
            </a:r>
            <a:r>
              <a:rPr lang="en-US" b="1" dirty="0">
                <a:solidFill>
                  <a:srgbClr val="000000"/>
                </a:solidFill>
                <a:sym typeface="Wingdings" pitchFamily="2" charset="2"/>
              </a:rPr>
              <a:t> de </a:t>
            </a:r>
            <a:r>
              <a:rPr lang="en-US" b="1" dirty="0" err="1">
                <a:solidFill>
                  <a:srgbClr val="000000"/>
                </a:solidFill>
                <a:sym typeface="Wingdings" pitchFamily="2" charset="2"/>
              </a:rPr>
              <a:t>prise</a:t>
            </a:r>
            <a:r>
              <a:rPr lang="en-US" b="1" dirty="0">
                <a:solidFill>
                  <a:srgbClr val="000000"/>
                </a:solidFill>
                <a:sym typeface="Wingdings" pitchFamily="2" charset="2"/>
              </a:rPr>
              <a:t> en charge au verso</a:t>
            </a:r>
            <a:endParaRPr lang="en-GB" b="1" dirty="0">
              <a:solidFill>
                <a:srgbClr val="000000"/>
              </a:solidFill>
              <a:sym typeface="Wingdings" pitchFamily="2" charset="2"/>
            </a:endParaRPr>
          </a:p>
        </p:txBody>
      </p:sp>
      <p:pic>
        <p:nvPicPr>
          <p:cNvPr id="1844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63728" y="287339"/>
            <a:ext cx="1852613" cy="1997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56388" y="1658939"/>
            <a:ext cx="268287" cy="6840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1910</TotalTime>
  <Words>348</Words>
  <Application>Microsoft Office PowerPoint</Application>
  <PresentationFormat>Format A4 (210 x 297 mm)</PresentationFormat>
  <Paragraphs>59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Nicolas BOIMOND</dc:creator>
  <cp:lastModifiedBy>n.boimond</cp:lastModifiedBy>
  <cp:revision>238</cp:revision>
  <cp:lastPrinted>2014-01-23T12:08:13Z</cp:lastPrinted>
  <dcterms:created xsi:type="dcterms:W3CDTF">2010-11-15T08:58:19Z</dcterms:created>
  <dcterms:modified xsi:type="dcterms:W3CDTF">2017-03-31T16:41:13Z</dcterms:modified>
</cp:coreProperties>
</file>